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8" r:id="rId1"/>
    <p:sldMasterId id="2147483676" r:id="rId2"/>
    <p:sldMasterId id="2147483686" r:id="rId3"/>
  </p:sldMasterIdLst>
  <p:notesMasterIdLst>
    <p:notesMasterId r:id="rId119"/>
  </p:notesMasterIdLst>
  <p:handoutMasterIdLst>
    <p:handoutMasterId r:id="rId120"/>
  </p:handoutMasterIdLst>
  <p:sldIdLst>
    <p:sldId id="364" r:id="rId4"/>
    <p:sldId id="374" r:id="rId5"/>
    <p:sldId id="365" r:id="rId6"/>
    <p:sldId id="366" r:id="rId7"/>
    <p:sldId id="367" r:id="rId8"/>
    <p:sldId id="368" r:id="rId9"/>
    <p:sldId id="369" r:id="rId10"/>
    <p:sldId id="370" r:id="rId11"/>
    <p:sldId id="371" r:id="rId12"/>
    <p:sldId id="372" r:id="rId13"/>
    <p:sldId id="373" r:id="rId14"/>
    <p:sldId id="375" r:id="rId15"/>
    <p:sldId id="376" r:id="rId16"/>
    <p:sldId id="423" r:id="rId17"/>
    <p:sldId id="424" r:id="rId18"/>
    <p:sldId id="425" r:id="rId19"/>
    <p:sldId id="331" r:id="rId20"/>
    <p:sldId id="346" r:id="rId21"/>
    <p:sldId id="413" r:id="rId22"/>
    <p:sldId id="414" r:id="rId23"/>
    <p:sldId id="411" r:id="rId24"/>
    <p:sldId id="381" r:id="rId25"/>
    <p:sldId id="348" r:id="rId26"/>
    <p:sldId id="337" r:id="rId27"/>
    <p:sldId id="323" r:id="rId28"/>
    <p:sldId id="330" r:id="rId29"/>
    <p:sldId id="328" r:id="rId30"/>
    <p:sldId id="325" r:id="rId31"/>
    <p:sldId id="405" r:id="rId32"/>
    <p:sldId id="406" r:id="rId33"/>
    <p:sldId id="322" r:id="rId34"/>
    <p:sldId id="426" r:id="rId35"/>
    <p:sldId id="435" r:id="rId36"/>
    <p:sldId id="427" r:id="rId37"/>
    <p:sldId id="428" r:id="rId38"/>
    <p:sldId id="429" r:id="rId39"/>
    <p:sldId id="436" r:id="rId40"/>
    <p:sldId id="430" r:id="rId41"/>
    <p:sldId id="434" r:id="rId42"/>
    <p:sldId id="431" r:id="rId43"/>
    <p:sldId id="432" r:id="rId44"/>
    <p:sldId id="433" r:id="rId45"/>
    <p:sldId id="452" r:id="rId46"/>
    <p:sldId id="437" r:id="rId47"/>
    <p:sldId id="383" r:id="rId48"/>
    <p:sldId id="350" r:id="rId49"/>
    <p:sldId id="341" r:id="rId50"/>
    <p:sldId id="382" r:id="rId51"/>
    <p:sldId id="338" r:id="rId52"/>
    <p:sldId id="384" r:id="rId53"/>
    <p:sldId id="454" r:id="rId54"/>
    <p:sldId id="438" r:id="rId55"/>
    <p:sldId id="439" r:id="rId56"/>
    <p:sldId id="440" r:id="rId57"/>
    <p:sldId id="441" r:id="rId58"/>
    <p:sldId id="442" r:id="rId59"/>
    <p:sldId id="443" r:id="rId60"/>
    <p:sldId id="444" r:id="rId61"/>
    <p:sldId id="445" r:id="rId62"/>
    <p:sldId id="446" r:id="rId63"/>
    <p:sldId id="447" r:id="rId64"/>
    <p:sldId id="354" r:id="rId65"/>
    <p:sldId id="385" r:id="rId66"/>
    <p:sldId id="352" r:id="rId67"/>
    <p:sldId id="412" r:id="rId68"/>
    <p:sldId id="360" r:id="rId69"/>
    <p:sldId id="353" r:id="rId70"/>
    <p:sldId id="355" r:id="rId71"/>
    <p:sldId id="356" r:id="rId72"/>
    <p:sldId id="357" r:id="rId73"/>
    <p:sldId id="358" r:id="rId74"/>
    <p:sldId id="339" r:id="rId75"/>
    <p:sldId id="333" r:id="rId76"/>
    <p:sldId id="343" r:id="rId77"/>
    <p:sldId id="345" r:id="rId78"/>
    <p:sldId id="334" r:id="rId79"/>
    <p:sldId id="415" r:id="rId80"/>
    <p:sldId id="416" r:id="rId81"/>
    <p:sldId id="453" r:id="rId82"/>
    <p:sldId id="386" r:id="rId83"/>
    <p:sldId id="387" r:id="rId84"/>
    <p:sldId id="388" r:id="rId85"/>
    <p:sldId id="389" r:id="rId86"/>
    <p:sldId id="420" r:id="rId87"/>
    <p:sldId id="418" r:id="rId88"/>
    <p:sldId id="419" r:id="rId89"/>
    <p:sldId id="470" r:id="rId90"/>
    <p:sldId id="451" r:id="rId91"/>
    <p:sldId id="449" r:id="rId92"/>
    <p:sldId id="448" r:id="rId93"/>
    <p:sldId id="450" r:id="rId94"/>
    <p:sldId id="361" r:id="rId95"/>
    <p:sldId id="455" r:id="rId96"/>
    <p:sldId id="421" r:id="rId97"/>
    <p:sldId id="422" r:id="rId98"/>
    <p:sldId id="393" r:id="rId99"/>
    <p:sldId id="457" r:id="rId100"/>
    <p:sldId id="458" r:id="rId101"/>
    <p:sldId id="459" r:id="rId102"/>
    <p:sldId id="467" r:id="rId103"/>
    <p:sldId id="465" r:id="rId104"/>
    <p:sldId id="466" r:id="rId105"/>
    <p:sldId id="464" r:id="rId106"/>
    <p:sldId id="462" r:id="rId107"/>
    <p:sldId id="463" r:id="rId108"/>
    <p:sldId id="461" r:id="rId109"/>
    <p:sldId id="460" r:id="rId110"/>
    <p:sldId id="468" r:id="rId111"/>
    <p:sldId id="394" r:id="rId112"/>
    <p:sldId id="401" r:id="rId113"/>
    <p:sldId id="395" r:id="rId114"/>
    <p:sldId id="407" r:id="rId115"/>
    <p:sldId id="396" r:id="rId116"/>
    <p:sldId id="397" r:id="rId117"/>
    <p:sldId id="469" r:id="rId118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4" orient="horz" pos="21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CC"/>
    <a:srgbClr val="66FF66"/>
    <a:srgbClr val="FF9900"/>
    <a:srgbClr val="171B6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93" autoAdjust="0"/>
    <p:restoredTop sz="95394" autoAdjust="0"/>
  </p:normalViewPr>
  <p:slideViewPr>
    <p:cSldViewPr snapToGrid="0" showGuides="1">
      <p:cViewPr varScale="1">
        <p:scale>
          <a:sx n="91" d="100"/>
          <a:sy n="91" d="100"/>
        </p:scale>
        <p:origin x="288" y="72"/>
      </p:cViewPr>
      <p:guideLst>
        <p:guide pos="2880"/>
        <p:guide orient="horz" pos="2160"/>
        <p:guide orient="horz" pos="2131"/>
      </p:guideLst>
    </p:cSldViewPr>
  </p:slideViewPr>
  <p:outlineViewPr>
    <p:cViewPr>
      <p:scale>
        <a:sx n="33" d="100"/>
        <a:sy n="33" d="100"/>
      </p:scale>
      <p:origin x="0" y="-8165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082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theme" Target="theme/theme1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tableStyles" Target="tableStyles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7676A-16FE-41B0-990D-65C7DB39A42C}" type="datetimeFigureOut">
              <a:rPr lang="uk-UA" smtClean="0"/>
              <a:t>26.12.2017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423AE1-4A07-4FCA-AD40-38BC1EAF641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809860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FC3AE-9FAF-498F-9CF4-978D5F2DB293}" type="datetimeFigureOut">
              <a:rPr lang="uk-UA" smtClean="0"/>
              <a:t>26.12.2017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73459-FD53-4FC2-9F05-50540FC31755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980761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1EC7C-435B-4186-9EFC-8DF591FAF47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995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32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40978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35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75323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37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59427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76507-887E-48CF-AC48-E5221570C79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589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47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52375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3E9207-0AE3-4F1D-AE39-10E6EB56955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07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73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21317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105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52028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891542" y="2701639"/>
            <a:ext cx="5723313" cy="1731039"/>
          </a:xfrm>
        </p:spPr>
        <p:txBody>
          <a:bodyPr anchor="b">
            <a:noAutofit/>
          </a:bodyPr>
          <a:lstStyle>
            <a:lvl1pPr marL="0" indent="0"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add title 6</a:t>
            </a:r>
            <a:r>
              <a:rPr lang="uk-UA" dirty="0" smtClean="0"/>
              <a:t>0</a:t>
            </a:r>
            <a:r>
              <a:rPr lang="en-US" dirty="0" smtClean="0"/>
              <a:t> 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891546" y="1963231"/>
            <a:ext cx="6727075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tx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2997" y="185737"/>
            <a:ext cx="8705103" cy="523258"/>
          </a:xfrm>
          <a:prstGeom prst="rect">
            <a:avLst/>
          </a:prstGeom>
        </p:spPr>
      </p:pic>
      <p:sp>
        <p:nvSpPr>
          <p:cNvPr id="25" name="TextBox 24"/>
          <p:cNvSpPr txBox="1"/>
          <p:nvPr userDrawn="1"/>
        </p:nvSpPr>
        <p:spPr>
          <a:xfrm>
            <a:off x="-567267" y="4258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817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4" y="1592494"/>
            <a:ext cx="8675404" cy="5005161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34" indent="-228578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886" indent="-228578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908050"/>
            <a:ext cx="7375154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52433" y="6523947"/>
            <a:ext cx="491567" cy="33465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867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652433" y="6523947"/>
            <a:ext cx="491567" cy="334651"/>
          </a:xfrm>
          <a:prstGeom prst="rect">
            <a:avLst/>
          </a:prstGeom>
        </p:spPr>
        <p:txBody>
          <a:bodyPr/>
          <a:lstStyle>
            <a:defPPr>
              <a:defRPr lang="uk-UA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704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3" y="1233493"/>
            <a:ext cx="8621032" cy="4535482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34" indent="-228578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886" indent="-228578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22664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3" y="1233488"/>
            <a:ext cx="8674213" cy="4391025"/>
          </a:xfrm>
        </p:spPr>
        <p:txBody>
          <a:bodyPr/>
          <a:lstStyle>
            <a:lvl1pPr marL="228578" indent="-228578">
              <a:buClr>
                <a:schemeClr val="bg2"/>
              </a:buClr>
              <a:buFont typeface="Arial"/>
              <a:buChar char="•"/>
              <a:defRPr sz="2200"/>
            </a:lvl1pPr>
            <a:lvl2pPr marL="685734" indent="-228578">
              <a:buClr>
                <a:schemeClr val="bg2"/>
              </a:buClr>
              <a:buFont typeface="Arial"/>
              <a:buChar char="•"/>
              <a:defRPr sz="2200" baseline="0"/>
            </a:lvl2pPr>
            <a:lvl3pPr marL="1142886" indent="-228578">
              <a:buClr>
                <a:schemeClr val="bg2"/>
              </a:buClr>
              <a:buFont typeface="Arial"/>
              <a:buChar char="•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Arial"/>
              <a:buChar char="•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241052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аблица 2"/>
          <p:cNvSpPr>
            <a:spLocks noGrp="1"/>
          </p:cNvSpPr>
          <p:nvPr>
            <p:ph type="tbl" sz="quarter" idx="10"/>
          </p:nvPr>
        </p:nvSpPr>
        <p:spPr>
          <a:xfrm>
            <a:off x="272143" y="1233491"/>
            <a:ext cx="8675405" cy="4391025"/>
          </a:xfrm>
        </p:spPr>
        <p:txBody>
          <a:bodyPr/>
          <a:lstStyle/>
          <a:p>
            <a:endParaRPr lang="uk-UA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99086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72144" y="1233488"/>
            <a:ext cx="3685630" cy="453548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55" indent="0">
              <a:buNone/>
              <a:defRPr sz="1400"/>
            </a:lvl2pPr>
            <a:lvl3pPr marL="914309" indent="0">
              <a:buNone/>
              <a:defRPr sz="1200"/>
            </a:lvl3pPr>
            <a:lvl4pPr marL="1371464" indent="0">
              <a:buNone/>
              <a:defRPr sz="1000"/>
            </a:lvl4pPr>
            <a:lvl5pPr marL="1828618" indent="0">
              <a:buNone/>
              <a:defRPr sz="1000"/>
            </a:lvl5pPr>
            <a:lvl6pPr marL="2285774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391038"/>
            <a:ext cx="3978124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4588934" y="0"/>
            <a:ext cx="4555066" cy="6858000"/>
          </a:xfr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04527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72143" y="1233491"/>
            <a:ext cx="4191511" cy="4535484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55" indent="0">
              <a:buNone/>
              <a:defRPr sz="1400"/>
            </a:lvl2pPr>
            <a:lvl3pPr marL="914309" indent="0">
              <a:buNone/>
              <a:defRPr sz="1200"/>
            </a:lvl3pPr>
            <a:lvl4pPr marL="1371464" indent="0">
              <a:buNone/>
              <a:defRPr sz="1000"/>
            </a:lvl4pPr>
            <a:lvl5pPr marL="1828618" indent="0">
              <a:buNone/>
              <a:defRPr sz="1000"/>
            </a:lvl5pPr>
            <a:lvl6pPr marL="2285774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7" name="Диаграмма 6"/>
          <p:cNvSpPr>
            <a:spLocks noGrp="1"/>
          </p:cNvSpPr>
          <p:nvPr>
            <p:ph type="chart" sz="quarter" idx="10"/>
          </p:nvPr>
        </p:nvSpPr>
        <p:spPr>
          <a:xfrm>
            <a:off x="4680349" y="1233491"/>
            <a:ext cx="4212826" cy="4535484"/>
          </a:xfrm>
        </p:spPr>
        <p:txBody>
          <a:bodyPr/>
          <a:lstStyle/>
          <a:p>
            <a:endParaRPr lang="uk-UA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393700"/>
            <a:ext cx="7371878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49257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34589" y="5848096"/>
            <a:ext cx="78867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subtitle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36001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emf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1214" y="908051"/>
            <a:ext cx="8497101" cy="460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9400" y="1657350"/>
            <a:ext cx="8498916" cy="4940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22997" y="185737"/>
            <a:ext cx="8705103" cy="5232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15236" y="183243"/>
            <a:ext cx="8720122" cy="52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70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4" r:id="rId2"/>
    <p:sldLayoutId id="2147483712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36" userDrawn="1">
          <p15:clr>
            <a:srgbClr val="F26B43"/>
          </p15:clr>
        </p15:guide>
        <p15:guide id="2" pos="5624" userDrawn="1">
          <p15:clr>
            <a:srgbClr val="F26B43"/>
          </p15:clr>
        </p15:guide>
        <p15:guide id="3" orient="horz" pos="4178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572" userDrawn="1">
          <p15:clr>
            <a:srgbClr val="F26B43"/>
          </p15:clr>
        </p15:guide>
        <p15:guide id="7" orient="horz" pos="436" userDrawn="1">
          <p15:clr>
            <a:srgbClr val="F26B43"/>
          </p15:clr>
        </p15:guide>
        <p15:guide id="8" pos="2812" userDrawn="1">
          <p15:clr>
            <a:srgbClr val="F26B43"/>
          </p15:clr>
        </p15:guide>
        <p15:guide id="9" pos="294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2144" y="147648"/>
            <a:ext cx="8538308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72144" y="1335006"/>
            <a:ext cx="8538308" cy="336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uk-UA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63133" y="6134735"/>
            <a:ext cx="2212309" cy="32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16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1" r:id="rId2"/>
    <p:sldLayoutId id="2147483683" r:id="rId3"/>
    <p:sldLayoutId id="2147483684" r:id="rId4"/>
    <p:sldLayoutId id="2147483685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09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800" kern="1200" baseline="0">
          <a:solidFill>
            <a:srgbClr val="000000"/>
          </a:solidFill>
          <a:latin typeface="+mn-lt"/>
          <a:ea typeface="+mn-ea"/>
          <a:cs typeface="+mn-cs"/>
        </a:defRPr>
      </a:lvl1pPr>
      <a:lvl2pPr marL="685734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2" pos="5602" userDrawn="1">
          <p15:clr>
            <a:srgbClr val="F26B43"/>
          </p15:clr>
        </p15:guide>
        <p15:guide id="3" orient="horz" pos="4156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595" userDrawn="1">
          <p15:clr>
            <a:srgbClr val="F26B43"/>
          </p15:clr>
        </p15:guide>
        <p15:guide id="0" orient="horz" pos="3793" userDrawn="1">
          <p15:clr>
            <a:srgbClr val="F26B43"/>
          </p15:clr>
        </p15:guide>
        <p15:guide id="8" orient="horz" pos="3634" userDrawn="1">
          <p15:clr>
            <a:srgbClr val="F26B43"/>
          </p15:clr>
        </p15:guide>
        <p15:guide id="9" pos="2812" userDrawn="1">
          <p15:clr>
            <a:srgbClr val="F26B43"/>
          </p15:clr>
        </p15:guide>
        <p15:guide id="10" pos="294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198837" y="5624518"/>
            <a:ext cx="8748713" cy="9904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80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3377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5" userDrawn="1">
          <p15:clr>
            <a:srgbClr val="F26B43"/>
          </p15:clr>
        </p15:guide>
        <p15:guide id="2" pos="5636" userDrawn="1">
          <p15:clr>
            <a:srgbClr val="F26B43"/>
          </p15:clr>
        </p15:guide>
        <p15:guide id="3" orient="horz" pos="4156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595" userDrawn="1">
          <p15:clr>
            <a:srgbClr val="F26B43"/>
          </p15:clr>
        </p15:guide>
        <p15:guide id="8" orient="horz" pos="3748" userDrawn="1">
          <p15:clr>
            <a:srgbClr val="F26B43"/>
          </p15:clr>
        </p15:guide>
        <p15:guide id="9" orient="horz" pos="35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18" Type="http://schemas.openxmlformats.org/officeDocument/2006/relationships/hyperlink" Target="https://www.google.com.ua/url?sa=i&amp;rct=j&amp;q=&amp;esrc=s&amp;source=images&amp;cd=&amp;cad=rja&amp;uact=8&amp;ved=0ahUKEwie5KSRsYrXAhWmd5oKHRuQAPEQjRwIBw&amp;url=https://www.ctl.io/managed-services/iis/&amp;psig=AOvVaw1w2hN5L1NeZmsYsl_wfYvj&amp;ust=1508973114781588" TargetMode="External"/><Relationship Id="rId26" Type="http://schemas.openxmlformats.org/officeDocument/2006/relationships/hyperlink" Target="https://www.google.com.ua/url?sa=i&amp;rct=j&amp;q=&amp;esrc=s&amp;source=images&amp;cd=&amp;cad=rja&amp;uact=8&amp;ved=0ahUKEwj83J66h4vXAhXENJoKHcwXAugQjRwIBw&amp;url=https://www.pluralsight.com/browse/business-professional/scrum&amp;psig=AOvVaw28i4NKfzHXsInvD5em5bHV&amp;ust=1508996280058952" TargetMode="External"/><Relationship Id="rId3" Type="http://schemas.openxmlformats.org/officeDocument/2006/relationships/image" Target="../media/image19.jpeg"/><Relationship Id="rId21" Type="http://schemas.openxmlformats.org/officeDocument/2006/relationships/image" Target="../media/image28.png"/><Relationship Id="rId7" Type="http://schemas.openxmlformats.org/officeDocument/2006/relationships/image" Target="../media/image21.png"/><Relationship Id="rId12" Type="http://schemas.openxmlformats.org/officeDocument/2006/relationships/hyperlink" Target="https://www.google.com.ua/url?sa=i&amp;rct=j&amp;q=&amp;esrc=s&amp;source=images&amp;cd=&amp;cad=rja&amp;uact=8&amp;ved=0ahUKEwiPt5ibrIrXAhVmJpoKHfpTAawQjRwIBw&amp;url=https://ardalis.com/encapsulated-collections-in-entity-framework-core&amp;psig=AOvVaw2PKspA2LXvPgdvm4ZWKHUl&amp;ust=1508971799357914" TargetMode="External"/><Relationship Id="rId17" Type="http://schemas.openxmlformats.org/officeDocument/2006/relationships/image" Target="../media/image26.png"/><Relationship Id="rId25" Type="http://schemas.openxmlformats.org/officeDocument/2006/relationships/image" Target="../media/image30.jpeg"/><Relationship Id="rId33" Type="http://schemas.openxmlformats.org/officeDocument/2006/relationships/image" Target="../media/image35.png"/><Relationship Id="rId2" Type="http://schemas.openxmlformats.org/officeDocument/2006/relationships/hyperlink" Target="https://www.google.com.ua/url?sa=i&amp;rct=j&amp;q=&amp;esrc=s&amp;source=images&amp;cd=&amp;cad=rja&amp;uact=8&amp;ved=0ahUKEwjygsDXrIrXAhWBAJoKHch1BpkQjRwIBw&amp;url=https://kanbanize.com/blog/kanbanize-github-integration/&amp;psig=AOvVaw12_iuw0-WXFO3zpjzDcvse&amp;ust=1508971938159198" TargetMode="External"/><Relationship Id="rId16" Type="http://schemas.openxmlformats.org/officeDocument/2006/relationships/hyperlink" Target="https://www.google.com.ua/url?sa=i&amp;rct=j&amp;q=&amp;esrc=s&amp;source=images&amp;cd=&amp;cad=rja&amp;uact=8&amp;ved=0ahUKEwip883FrIrXAhXoA5oKHTa_BaIQjRwIBw&amp;url=https://www.linkedin.com/pulse/why-i-switched-from-subversion-git-never-looked-back-erik-rakhorst&amp;psig=AOvVaw03SVruyRKEY5uEpuf7L2nk&amp;ust=1508971901515375" TargetMode="External"/><Relationship Id="rId20" Type="http://schemas.openxmlformats.org/officeDocument/2006/relationships/hyperlink" Target="https://www.google.com.ua/url?sa=i&amp;rct=j&amp;q=&amp;esrc=s&amp;source=images&amp;cd=&amp;cad=rja&amp;uact=8&amp;ved=0ahUKEwjJkNW0sYrXAhXkJZoKHfIUABoQjRwIBw&amp;url=https://phaser.io/community/slack&amp;psig=AOvVaw2NgVYkwJPUp7yxmuVF0UL8&amp;ust=1508973206425212" TargetMode="External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.ua/url?sa=i&amp;rct=j&amp;q=&amp;esrc=s&amp;source=images&amp;cd=&amp;cad=rja&amp;uact=8&amp;ved=0ahUKEwigoojKq4rXAhVkDJoKHUDwBhEQjRwIBw&amp;url=http://ru.bmstu.wiki/Bootstrap_(front-end_framework)&amp;psig=AOvVaw2U4ipTCWmGOzffeYSXmxE9&amp;ust=1508971617397528" TargetMode="External"/><Relationship Id="rId11" Type="http://schemas.openxmlformats.org/officeDocument/2006/relationships/image" Target="../media/image23.png"/><Relationship Id="rId24" Type="http://schemas.openxmlformats.org/officeDocument/2006/relationships/hyperlink" Target="https://www.google.com.ua/url?sa=i&amp;rct=j&amp;q=&amp;esrc=s&amp;source=images&amp;cd=&amp;cad=rja&amp;uact=8&amp;ved=0ahUKEwjmlZmPh4vXAhUGMZoKHa-TDogQjRwIBw&amp;url=http://www.techgazet.com/install-git-client-smartgit/&amp;psig=AOvVaw1dRPeOV8uv1czGhpfjB6jE&amp;ust=1508996202021477" TargetMode="External"/><Relationship Id="rId32" Type="http://schemas.openxmlformats.org/officeDocument/2006/relationships/image" Target="../media/image34.png"/><Relationship Id="rId5" Type="http://schemas.openxmlformats.org/officeDocument/2006/relationships/image" Target="../media/image20.png"/><Relationship Id="rId15" Type="http://schemas.openxmlformats.org/officeDocument/2006/relationships/image" Target="../media/image25.png"/><Relationship Id="rId23" Type="http://schemas.openxmlformats.org/officeDocument/2006/relationships/image" Target="../media/image29.png"/><Relationship Id="rId28" Type="http://schemas.openxmlformats.org/officeDocument/2006/relationships/hyperlink" Target="https://www.google.com.ua/url?sa=i&amp;rct=j&amp;q=&amp;esrc=s&amp;source=images&amp;cd=&amp;cad=rja&amp;uact=8&amp;ved=0ahUKEwiW4eqVsovXAhXDYpoKHYS_AWEQjRwIBw&amp;url=https://en.wikipedia.org/wiki/HTML&amp;psig=AOvVaw2DY59ZKtTHEanVS1bMv6lb&amp;ust=1509007775020817" TargetMode="External"/><Relationship Id="rId10" Type="http://schemas.openxmlformats.org/officeDocument/2006/relationships/hyperlink" Target="https://www.google.com.ua/url?sa=i&amp;rct=j&amp;q=&amp;esrc=s&amp;source=images&amp;cd=&amp;cad=rja&amp;uact=8&amp;ved=0ahUKEwjnyquBrIrXAhXDa5oKHf4OCfwQjRwIBw&amp;url=https://blogs.msdn.microsoft.com/david/2017/07/20/setting_up_raspian_and_dotnet_core_2_0_on_a_raspberry_pi/&amp;psig=AOvVaw1cEhvb3l5KykmzKEOV0pKe&amp;ust=1508971749009625" TargetMode="External"/><Relationship Id="rId19" Type="http://schemas.openxmlformats.org/officeDocument/2006/relationships/image" Target="../media/image27.png"/><Relationship Id="rId31" Type="http://schemas.openxmlformats.org/officeDocument/2006/relationships/image" Target="../media/image33.png"/><Relationship Id="rId4" Type="http://schemas.openxmlformats.org/officeDocument/2006/relationships/hyperlink" Target="https://www.google.com.ua/url?sa=i&amp;rct=j&amp;q=&amp;esrc=s&amp;source=images&amp;cd=&amp;cad=rja&amp;uact=8&amp;ved=0ahUKEwijk-Sgq4rXAhXpdpoKHQ8WCSAQjRwIBw&amp;url=https://www.quora.com/What-is-required-to-start-learning-React&amp;psig=AOvVaw2BnxnrOfdDrKZq4DW322W0&amp;ust=1508971559801588" TargetMode="External"/><Relationship Id="rId9" Type="http://schemas.openxmlformats.org/officeDocument/2006/relationships/image" Target="../media/image22.png"/><Relationship Id="rId14" Type="http://schemas.openxmlformats.org/officeDocument/2006/relationships/hyperlink" Target="https://www.google.com.ua/url?sa=i&amp;rct=j&amp;q=&amp;esrc=s&amp;source=images&amp;cd=&amp;cad=rja&amp;uact=8&amp;ved=0ahUKEwiLzaO0rIrXAhVLD5oKHbMFAmcQjRwIBw&amp;url=https://github.com/postmanlabs/postman-app-support&amp;psig=AOvVaw3e0ceWCkroGSGkWPo59WXB&amp;ust=1508971865062551" TargetMode="External"/><Relationship Id="rId22" Type="http://schemas.openxmlformats.org/officeDocument/2006/relationships/hyperlink" Target="https://www.google.com.ua/url?sa=i&amp;rct=j&amp;q=&amp;esrc=s&amp;source=images&amp;cd=&amp;cad=rja&amp;uact=8&amp;ved=0ahUKEwj5hI_khovXAhWKB5oKHVZdCWUQjRwIBw&amp;url=https://mva.microsoft.com/product-training/visual-studio-courses&amp;psig=AOvVaw269nDvIEgxcGnfPo_Ert9G&amp;ust=1508996125232064" TargetMode="External"/><Relationship Id="rId27" Type="http://schemas.openxmlformats.org/officeDocument/2006/relationships/image" Target="../media/image31.png"/><Relationship Id="rId30" Type="http://schemas.openxmlformats.org/officeDocument/2006/relationships/hyperlink" Target="https://www.google.com.ua/url?sa=i&amp;rct=j&amp;q=&amp;esrc=s&amp;source=images&amp;cd=&amp;cad=rja&amp;uact=8&amp;ved=0ahUKEwiP4PC4sovXAhVBQpoKHf_YBIMQjRwIBw&amp;url=http://divinitycomputing.com/technologies/css-3/&amp;psig=AOvVaw15QecRiVzo01W_xx8nUCWm&amp;ust=1509007848920786" TargetMode="External"/><Relationship Id="rId8" Type="http://schemas.openxmlformats.org/officeDocument/2006/relationships/hyperlink" Target="https://www.google.com.ua/url?sa=i&amp;rct=j&amp;q=&amp;esrc=s&amp;source=images&amp;cd=&amp;cad=rja&amp;uact=8&amp;ved=0ahUKEwjA3Zrnq4rXAhVrCpoKHV4QAwQQjRwIBw&amp;url=https://pub.docuware.com/en/ms-sql-for-docuware&amp;psig=AOvVaw2zwJwbwIacJXNxxv2dB-32&amp;ust=1508971706716186" TargetMode="Externa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2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7" Type="http://schemas.openxmlformats.org/officeDocument/2006/relationships/image" Target="../media/image51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6.jpeg"/><Relationship Id="rId7" Type="http://schemas.openxmlformats.org/officeDocument/2006/relationships/hyperlink" Target="https://www.google.com.ua/url?sa=i&amp;rct=j&amp;q=&amp;esrc=s&amp;source=images&amp;cd=&amp;cad=rja&amp;uact=8&amp;ved=0ahUKEwj21dHikYvXAhWBQZoKHcTICN4QjRwIBw&amp;url=https://vkfaces.com/vk/users/145/77/86&amp;psig=AOvVaw0uOvlIz2QvWxANrncESSWd&amp;ust=1508999077293790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3.jpeg"/><Relationship Id="rId5" Type="http://schemas.openxmlformats.org/officeDocument/2006/relationships/image" Target="../media/image8.jpeg"/><Relationship Id="rId10" Type="http://schemas.openxmlformats.org/officeDocument/2006/relationships/image" Target="../media/image12.png"/><Relationship Id="rId4" Type="http://schemas.openxmlformats.org/officeDocument/2006/relationships/image" Target="../media/image7.jpeg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.ua/url?sa=i&amp;rct=j&amp;q=&amp;esrc=s&amp;source=images&amp;cd=&amp;cad=rja&amp;uact=8&amp;ved=0ahUKEwiYh-vpx4vXAhUhApoKHY_1CH4QjRwIBw&amp;url=http://www.freepngimg.com/png/11641-database-free-download-png&amp;psig=AOvVaw3H0dIIiAT9yQna1lJxZ729&amp;ust=1509013585264850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www.google.com.ua/url?sa=i&amp;rct=j&amp;q=&amp;esrc=s&amp;source=images&amp;cd=&amp;cad=rja&amp;uact=8&amp;ved=0ahUKEwjK-6aIqYrXAhVMSZoKHdeTCr4QjRwIBw&amp;url=http://www.security.bg/ljubopitno/testove/test-koya-e-naj-podhodyashtata-profesiya-za-vas&amp;psig=AOvVaw35sCGh3SDv5_BEcdXDRTp6&amp;ust=1508970807805567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s://www.google.com.ua/url?sa=i&amp;rct=j&amp;q=&amp;esrc=s&amp;source=images&amp;cd=&amp;cad=rja&amp;uact=8&amp;ved=0ahUKEwj5yPruqYrXAhUiLZoKHc-_DZYQjRwIBw&amp;url=http://ru.onedirection.wikia.com/wiki/%D0%A4%D0%B0%D0%B9%D0%BB:%D0%9D%D0%B5%D1%82_%D1%84%D0%BE%D1%82%D0%BE.png&amp;psig=AOvVaw2X5_cwxCk8aYbJB1IEzHd8&amp;ust=1508971163967846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JPG"/><Relationship Id="rId4" Type="http://schemas.openxmlformats.org/officeDocument/2006/relationships/image" Target="../media/image94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JP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7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G"/><Relationship Id="rId2" Type="http://schemas.openxmlformats.org/officeDocument/2006/relationships/image" Target="../media/image19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G"/><Relationship Id="rId2" Type="http://schemas.openxmlformats.org/officeDocument/2006/relationships/image" Target="../media/image200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G"/><Relationship Id="rId2" Type="http://schemas.openxmlformats.org/officeDocument/2006/relationships/image" Target="../media/image202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626" y="1574276"/>
            <a:ext cx="7452358" cy="3302481"/>
          </a:xfrm>
        </p:spPr>
        <p:txBody>
          <a:bodyPr/>
          <a:lstStyle/>
          <a:p>
            <a:pPr algn="ctr"/>
            <a:r>
              <a:rPr lang="en-AU" dirty="0"/>
              <a:t>Educational Program </a:t>
            </a:r>
            <a:r>
              <a:rPr lang="en-AU" dirty="0" smtClean="0"/>
              <a:t>Advisor</a:t>
            </a:r>
            <a:br>
              <a:rPr lang="en-AU" dirty="0" smtClean="0"/>
            </a:br>
            <a:r>
              <a:rPr lang="en-AU" dirty="0" smtClean="0"/>
              <a:t/>
            </a:r>
            <a:br>
              <a:rPr lang="en-AU" dirty="0" smtClean="0"/>
            </a:br>
            <a:r>
              <a:rPr lang="en-AU" sz="2800" dirty="0" smtClean="0"/>
              <a:t>Lv-273.NET</a:t>
            </a:r>
            <a:endParaRPr lang="uk-UA" sz="2800" dirty="0"/>
          </a:p>
        </p:txBody>
      </p:sp>
    </p:spTree>
    <p:extLst>
      <p:ext uri="{BB962C8B-B14F-4D97-AF65-F5344CB8AC3E}">
        <p14:creationId xmlns:p14="http://schemas.microsoft.com/office/powerpoint/2010/main" val="275269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296253" y="943560"/>
            <a:ext cx="7375154" cy="454573"/>
          </a:xfrm>
        </p:spPr>
        <p:txBody>
          <a:bodyPr/>
          <a:lstStyle/>
          <a:p>
            <a:r>
              <a:rPr lang="en-US" dirty="0" smtClean="0"/>
              <a:t>Abit-poisk.org.ua</a:t>
            </a:r>
            <a:endParaRPr lang="uk-UA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30" y="1633490"/>
            <a:ext cx="7476810" cy="42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55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75" y="1809946"/>
            <a:ext cx="8833895" cy="45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020172" y="1846884"/>
            <a:ext cx="923788" cy="245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- </a:t>
            </a:r>
            <a:r>
              <a:rPr lang="en-US" dirty="0"/>
              <a:t>Change </a:t>
            </a:r>
            <a:r>
              <a:rPr lang="en-US" dirty="0" smtClean="0"/>
              <a:t>Password </a:t>
            </a:r>
            <a:endParaRPr lang="en-US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026763" y="4015819"/>
            <a:ext cx="3223967" cy="2356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4649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43" y="1786606"/>
            <a:ext cx="6166363" cy="4006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607" y="748780"/>
            <a:ext cx="2410393" cy="2803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Change Password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44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71" y="1539906"/>
            <a:ext cx="6491429" cy="4408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612" y="3743972"/>
            <a:ext cx="4312356" cy="2640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Change Password React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1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Tests Result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1146"/>
            <a:ext cx="9144000" cy="4652801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13122" y="4977355"/>
            <a:ext cx="6890993" cy="9332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2838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8663626" cy="454573"/>
          </a:xfrm>
        </p:spPr>
        <p:txBody>
          <a:bodyPr/>
          <a:lstStyle/>
          <a:p>
            <a:pPr algn="ctr"/>
            <a:r>
              <a:rPr lang="en-US" dirty="0" smtClean="0"/>
              <a:t>DB models for Test </a:t>
            </a:r>
            <a:r>
              <a:rPr lang="en-US" dirty="0"/>
              <a:t>R</a:t>
            </a:r>
            <a:r>
              <a:rPr lang="en-US" dirty="0" smtClean="0"/>
              <a:t>esult</a:t>
            </a:r>
          </a:p>
          <a:p>
            <a:endParaRPr lang="uk-U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4697" y="1584356"/>
            <a:ext cx="6914962" cy="4783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5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86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546350"/>
            <a:ext cx="8255000" cy="431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54709" y="678716"/>
            <a:ext cx="2589291" cy="2913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8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add Tests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18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smtClean="0"/>
              <a:t>Getting Saved Test Results DAL</a:t>
            </a:r>
            <a:endParaRPr lang="uk-UA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1337241"/>
            <a:ext cx="6107983" cy="544839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272143" y="1337241"/>
            <a:ext cx="5588829" cy="16406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Прямоугольник 11"/>
          <p:cNvSpPr/>
          <p:nvPr/>
        </p:nvSpPr>
        <p:spPr>
          <a:xfrm>
            <a:off x="272142" y="2977919"/>
            <a:ext cx="6014357" cy="38077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Прямоугольник 12"/>
          <p:cNvSpPr/>
          <p:nvPr/>
        </p:nvSpPr>
        <p:spPr>
          <a:xfrm>
            <a:off x="475343" y="5314950"/>
            <a:ext cx="4757057" cy="13661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>
          <a:xfrm>
            <a:off x="6823313" y="747429"/>
            <a:ext cx="2257278" cy="2047619"/>
          </a:xfrm>
          <a:prstGeom prst="rect">
            <a:avLst/>
          </a:prstGeom>
        </p:spPr>
      </p:pic>
      <p:grpSp>
        <p:nvGrpSpPr>
          <p:cNvPr id="8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99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3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err="1" smtClean="0"/>
              <a:t>SavedTestResult.tsx</a:t>
            </a:r>
            <a:r>
              <a:rPr lang="en-US" dirty="0" smtClean="0"/>
              <a:t> component</a:t>
            </a:r>
            <a:endParaRPr lang="uk-UA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390784"/>
            <a:ext cx="8211696" cy="417253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381" y="2210381"/>
            <a:ext cx="3047619" cy="4647619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01567" y="2699132"/>
            <a:ext cx="5227203" cy="9366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60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49" y="1799749"/>
            <a:ext cx="8833895" cy="45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020172" y="1846884"/>
            <a:ext cx="923788" cy="245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– Favorite Specialties</a:t>
            </a:r>
            <a:endParaRPr lang="en-US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866504" y="4562573"/>
            <a:ext cx="4110090" cy="254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7536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399" y="745273"/>
            <a:ext cx="7266349" cy="5868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" name="Group 8"/>
          <p:cNvGrpSpPr/>
          <p:nvPr/>
        </p:nvGrpSpPr>
        <p:grpSpPr>
          <a:xfrm>
            <a:off x="7141480" y="276657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5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8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29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16" descr="Результат пошуку зображень за запитом &quot;git hub&quot;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97" y="5564138"/>
            <a:ext cx="2111591" cy="123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84353" y="975879"/>
            <a:ext cx="7375154" cy="454573"/>
          </a:xfrm>
        </p:spPr>
        <p:txBody>
          <a:bodyPr/>
          <a:lstStyle/>
          <a:p>
            <a:r>
              <a:rPr lang="en-US" dirty="0" smtClean="0"/>
              <a:t>Technologies we use</a:t>
            </a:r>
            <a:endParaRPr lang="en-US" dirty="0"/>
          </a:p>
        </p:txBody>
      </p:sp>
      <p:pic>
        <p:nvPicPr>
          <p:cNvPr id="2050" name="Picture 2" descr="Результат пошуку зображень за запитом &quot;react&quot;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6" y="1430452"/>
            <a:ext cx="1834711" cy="85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Результат пошуку зображень за запитом &quot;bootstrap&quot;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642" y="1896232"/>
            <a:ext cx="1139310" cy="113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Результат пошуку зображень за запитом &quot;mssql&quot;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417" y="2297773"/>
            <a:ext cx="2038553" cy="98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Результат пошуку зображень за запитом &quot;.net core&quot;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68" y="3251993"/>
            <a:ext cx="1361745" cy="102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Результат пошуку зображень за запитом &quot;entity framework&quot;">
            <a:hlinkClick r:id="rId12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313" y="1430452"/>
            <a:ext cx="1819104" cy="110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Результат пошуку зображень за запитом &quot;postman&quot;">
            <a:hlinkClick r:id="rId14"/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714" y="5754524"/>
            <a:ext cx="1606000" cy="6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Результат пошуку зображень за запитом &quot;git&quot;">
            <a:hlinkClick r:id="rId16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6" y="4273302"/>
            <a:ext cx="1393277" cy="5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Пов’язане зображення">
            <a:hlinkClick r:id="rId18"/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856" y="1797353"/>
            <a:ext cx="1813676" cy="60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Результат пошуку зображень за запитом &quot;slack&quot;">
            <a:hlinkClick r:id="rId20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181" y="4608769"/>
            <a:ext cx="1796775" cy="71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Результат пошуку зображень за запитом &quot;visual studio&quot;">
            <a:hlinkClick r:id="rId22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952" y="2355441"/>
            <a:ext cx="1446677" cy="75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Пов’язане зображення">
            <a:hlinkClick r:id="rId24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44" y="4906172"/>
            <a:ext cx="2057403" cy="93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Пов’язане зображення">
            <a:hlinkClick r:id="rId26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568" y="4608769"/>
            <a:ext cx="1710476" cy="171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20081" y="6107035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SCRUM</a:t>
            </a:r>
            <a:endParaRPr lang="en-US" b="1" dirty="0"/>
          </a:p>
        </p:txBody>
      </p:sp>
      <p:pic>
        <p:nvPicPr>
          <p:cNvPr id="5" name="Picture 4" descr="Результат пошуку зображень за запитом &quot;html&quot;">
            <a:hlinkClick r:id="rId28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47" y="2359377"/>
            <a:ext cx="987644" cy="98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Результат пошуку зображень за запитом &quot;css 3&quot;">
            <a:hlinkClick r:id="rId30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656" y="2325899"/>
            <a:ext cx="1039232" cy="103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911" y="3531450"/>
            <a:ext cx="2551739" cy="79103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250" y="5704179"/>
            <a:ext cx="1561360" cy="587522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77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743200"/>
            <a:ext cx="8274050" cy="172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4800600"/>
            <a:ext cx="81407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46066" y="725906"/>
            <a:ext cx="2697933" cy="2664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8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9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11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DAL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37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523653"/>
            <a:ext cx="8115300" cy="396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45244" y="723447"/>
            <a:ext cx="2498756" cy="2467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DAL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34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smtClean="0"/>
              <a:t>Favorites in </a:t>
            </a:r>
            <a:r>
              <a:rPr lang="en-US" dirty="0" err="1" smtClean="0"/>
              <a:t>ListSpecialties.tsx</a:t>
            </a:r>
            <a:r>
              <a:rPr lang="en-US" dirty="0" smtClean="0"/>
              <a:t> component</a:t>
            </a:r>
            <a:endParaRPr lang="uk-UA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348258"/>
            <a:ext cx="5867403" cy="518474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72143" y="1348258"/>
            <a:ext cx="5824238" cy="5356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381" y="3581810"/>
            <a:ext cx="3047619" cy="327619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272143" y="1923897"/>
            <a:ext cx="5824238" cy="15684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1972019" y="4704203"/>
            <a:ext cx="4043191" cy="8593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2225407" y="4836406"/>
            <a:ext cx="3789804" cy="4296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066" y="2560115"/>
            <a:ext cx="6382641" cy="2829320"/>
          </a:xfrm>
          <a:prstGeom prst="rect">
            <a:avLst/>
          </a:prstGeom>
        </p:spPr>
      </p:pic>
      <p:grpSp>
        <p:nvGrpSpPr>
          <p:cNvPr id="13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4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64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30" y="1477330"/>
            <a:ext cx="5043264" cy="3103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319" y="1236215"/>
            <a:ext cx="265747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06" y="4904759"/>
            <a:ext cx="667385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React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45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5" y="1441171"/>
            <a:ext cx="8876971" cy="4580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8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14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" r="1899"/>
          <a:stretch/>
        </p:blipFill>
        <p:spPr>
          <a:xfrm>
            <a:off x="0" y="72308"/>
            <a:ext cx="9144000" cy="63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1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Solution architecture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17" y="4215753"/>
            <a:ext cx="7184213" cy="219844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1515575"/>
            <a:ext cx="7280886" cy="2348987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41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577589" y="3502408"/>
            <a:ext cx="7375154" cy="454573"/>
          </a:xfrm>
        </p:spPr>
        <p:txBody>
          <a:bodyPr/>
          <a:lstStyle/>
          <a:p>
            <a:pPr algn="ctr"/>
            <a:r>
              <a:rPr lang="en-US" dirty="0" err="1" smtClean="0"/>
              <a:t>EpaWeb</a:t>
            </a:r>
            <a:endParaRPr lang="uk-U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710" y="1164873"/>
            <a:ext cx="5632624" cy="2190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871" y="3956981"/>
            <a:ext cx="5212302" cy="2676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ідзаголовок 2"/>
          <p:cNvSpPr txBox="1">
            <a:spLocks/>
          </p:cNvSpPr>
          <p:nvPr/>
        </p:nvSpPr>
        <p:spPr>
          <a:xfrm>
            <a:off x="461639" y="710300"/>
            <a:ext cx="7581360" cy="454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None/>
              <a:defRPr sz="3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15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30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46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618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577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EpaDB</a:t>
            </a:r>
            <a:endParaRPr lang="uk-UA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5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Dependency injection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0" y="1721479"/>
            <a:ext cx="6577318" cy="187756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655" y="892614"/>
            <a:ext cx="1754424" cy="228189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28" y="3709495"/>
            <a:ext cx="2524058" cy="208599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96" y="3709494"/>
            <a:ext cx="2424562" cy="225210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96" y="6123160"/>
            <a:ext cx="4601091" cy="256328"/>
          </a:xfrm>
          <a:prstGeom prst="rect">
            <a:avLst/>
          </a:prstGeom>
        </p:spPr>
      </p:pic>
      <p:sp>
        <p:nvSpPr>
          <p:cNvPr id="9" name="Прямокутник 8"/>
          <p:cNvSpPr/>
          <p:nvPr/>
        </p:nvSpPr>
        <p:spPr>
          <a:xfrm>
            <a:off x="592427" y="2586597"/>
            <a:ext cx="5241701" cy="276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6156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User Secret Store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91" y="2314642"/>
            <a:ext cx="8766997" cy="1394474"/>
          </a:xfrm>
          <a:prstGeom prst="rect">
            <a:avLst/>
          </a:prstGeom>
        </p:spPr>
      </p:pic>
      <p:sp>
        <p:nvSpPr>
          <p:cNvPr id="4" name="Підзаголовок 2"/>
          <p:cNvSpPr txBox="1">
            <a:spLocks/>
          </p:cNvSpPr>
          <p:nvPr/>
        </p:nvSpPr>
        <p:spPr>
          <a:xfrm rot="585501">
            <a:off x="5602980" y="3754328"/>
            <a:ext cx="1656319" cy="454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None/>
              <a:defRPr sz="3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15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30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46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618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577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rgbClr val="FF0000"/>
                </a:solidFill>
                <a:latin typeface="+mj-lt"/>
              </a:rPr>
              <a:t>Solution?</a:t>
            </a:r>
            <a:endParaRPr lang="en-US" sz="2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2906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82" t="24175" r="2607" b="20985"/>
          <a:stretch/>
        </p:blipFill>
        <p:spPr bwMode="auto">
          <a:xfrm>
            <a:off x="242457" y="830407"/>
            <a:ext cx="6377283" cy="4845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6" y="2061912"/>
            <a:ext cx="4728788" cy="114541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6" y="719356"/>
            <a:ext cx="7418753" cy="132967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6" y="3220209"/>
            <a:ext cx="6694703" cy="301316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745" y="5047168"/>
            <a:ext cx="4457990" cy="855934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Прямокутник 9"/>
          <p:cNvSpPr/>
          <p:nvPr/>
        </p:nvSpPr>
        <p:spPr>
          <a:xfrm>
            <a:off x="772732" y="5047168"/>
            <a:ext cx="2817075" cy="3144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14" y="6303133"/>
            <a:ext cx="8051538" cy="350066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7173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041" y="740384"/>
            <a:ext cx="1607959" cy="185182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31" y="1532932"/>
            <a:ext cx="3711262" cy="2118544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721" y="2985069"/>
            <a:ext cx="4953429" cy="36884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91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8" y="1598794"/>
            <a:ext cx="7786540" cy="212935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298" y="816941"/>
            <a:ext cx="1477133" cy="259478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6" name="Pentagon 5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8" y="4408738"/>
            <a:ext cx="8710415" cy="2301439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80767" y="5099901"/>
            <a:ext cx="5373278" cy="263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890" y="3746999"/>
            <a:ext cx="1583110" cy="180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3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DTO</a:t>
            </a:r>
            <a:endParaRPr lang="uk-U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336" y="1616570"/>
            <a:ext cx="4174016" cy="2919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59" y="1616570"/>
            <a:ext cx="2254413" cy="4183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264" y="1616570"/>
            <a:ext cx="2035750" cy="375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4" name="Pentagon 13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517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TEAM </a:t>
            </a:r>
            <a:r>
              <a:rPr lang="en-US" dirty="0" err="1" smtClean="0"/>
              <a:t>TEAM</a:t>
            </a:r>
            <a:r>
              <a:rPr lang="en-US" dirty="0" smtClean="0"/>
              <a:t> </a:t>
            </a:r>
            <a:r>
              <a:rPr lang="en-US" dirty="0" err="1" smtClean="0"/>
              <a:t>TEAM</a:t>
            </a:r>
            <a:endParaRPr lang="en-US" dirty="0"/>
          </a:p>
        </p:txBody>
      </p:sp>
      <p:pic>
        <p:nvPicPr>
          <p:cNvPr id="3074" name="Picture 2" descr="https://avatars2.githubusercontent.com/u/20093648?s=400&amp;v=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773" y="2063185"/>
            <a:ext cx="1382363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avatars3.githubusercontent.com/u/5329272?s=400&amp;v=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224" y="4622892"/>
            <a:ext cx="1557760" cy="155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Nastia\Desktop\Нова папка\photos\2017_паска\IMG_182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1" b="26034"/>
          <a:stretch/>
        </p:blipFill>
        <p:spPr bwMode="auto">
          <a:xfrm>
            <a:off x="2999848" y="2063185"/>
            <a:ext cx="1509926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Світлина від Наталії Свистун.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7" t="19027" r="18783" b="29287"/>
          <a:stretch/>
        </p:blipFill>
        <p:spPr bwMode="auto">
          <a:xfrm>
            <a:off x="5892136" y="2063185"/>
            <a:ext cx="1588363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Світлина від Iryna Kmet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499" y="2063185"/>
            <a:ext cx="1417379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Результат пошуку зображень за запитом &quot;андрій стецькович&quot;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131" y="4614792"/>
            <a:ext cx="1565859" cy="156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C:\Users\Nastia\Desktop\Записати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41" y="1502535"/>
            <a:ext cx="2500301" cy="2564779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266" y="3665826"/>
            <a:ext cx="2023414" cy="3014044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 descr="Світлина від Оксани Качмар.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6" t="16256" r="17786" b="31823"/>
          <a:stretch/>
        </p:blipFill>
        <p:spPr bwMode="auto">
          <a:xfrm>
            <a:off x="7243947" y="4606224"/>
            <a:ext cx="1653931" cy="156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6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DTO Example</a:t>
            </a:r>
            <a:endParaRPr lang="uk-UA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279" y="1890620"/>
            <a:ext cx="32385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46" y="1872917"/>
            <a:ext cx="3858039" cy="255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>
            <a:stCxn id="2052" idx="3"/>
            <a:endCxn id="2051" idx="1"/>
          </p:cNvCxnSpPr>
          <p:nvPr/>
        </p:nvCxnSpPr>
        <p:spPr>
          <a:xfrm>
            <a:off x="4101285" y="3147920"/>
            <a:ext cx="102199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46" y="4796299"/>
            <a:ext cx="4831630" cy="91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11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2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5" name="Pentagon 14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5232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smtClean="0"/>
              <a:t>Cookies &amp; Routes in </a:t>
            </a:r>
            <a:r>
              <a:rPr lang="en-US" dirty="0" err="1" smtClean="0"/>
              <a:t>Startup.cs</a:t>
            </a:r>
            <a:endParaRPr lang="uk-UA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1348258"/>
            <a:ext cx="5840550" cy="507457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381" y="4296095"/>
            <a:ext cx="3047619" cy="2561905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539828" y="2456762"/>
            <a:ext cx="5556554" cy="38008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2" y="1344559"/>
            <a:ext cx="4810796" cy="3010320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286798" y="2875402"/>
            <a:ext cx="4703843" cy="14427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52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>
          <a:xfrm>
            <a:off x="272144" y="1592494"/>
            <a:ext cx="8675404" cy="1981979"/>
          </a:xfrm>
        </p:spPr>
        <p:txBody>
          <a:bodyPr>
            <a:normAutofit/>
          </a:bodyPr>
          <a:lstStyle/>
          <a:p>
            <a:r>
              <a:rPr lang="en-US" dirty="0" smtClean="0"/>
              <a:t>To fill data base tables that contain information about universities and their specialties, we created additional </a:t>
            </a:r>
            <a:r>
              <a:rPr lang="en-US" dirty="0"/>
              <a:t>ETL service </a:t>
            </a:r>
            <a:r>
              <a:rPr lang="en-US" dirty="0" smtClean="0"/>
              <a:t>that parses information from site “vstup.info” and it will </a:t>
            </a:r>
            <a:r>
              <a:rPr lang="en-US" dirty="0"/>
              <a:t>run </a:t>
            </a:r>
            <a:r>
              <a:rPr lang="en-US" dirty="0" smtClean="0"/>
              <a:t>periodically.</a:t>
            </a:r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Data integration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7" b="4873"/>
          <a:stretch/>
        </p:blipFill>
        <p:spPr bwMode="auto">
          <a:xfrm>
            <a:off x="451261" y="3526971"/>
            <a:ext cx="5165767" cy="2933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Результат пошуку зображень за запитом &quot;data base&quot;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974" y="4171518"/>
            <a:ext cx="1391639" cy="139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76457" y="556315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MSSQL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" name="Стрілка вправо 4"/>
          <p:cNvSpPr/>
          <p:nvPr/>
        </p:nvSpPr>
        <p:spPr>
          <a:xfrm>
            <a:off x="5842660" y="4773881"/>
            <a:ext cx="1341911" cy="219693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10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1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240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7995"/>
            <a:ext cx="9144000" cy="4438835"/>
          </a:xfrm>
          <a:prstGeom prst="rect">
            <a:avLst/>
          </a:prstGeom>
        </p:spPr>
      </p:pic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Home Page</a:t>
            </a:r>
            <a:r>
              <a:rPr lang="uk-UA" dirty="0" smtClean="0"/>
              <a:t> </a:t>
            </a:r>
            <a:r>
              <a:rPr lang="en-US" dirty="0" smtClean="0"/>
              <a:t>with 5 top universities</a:t>
            </a:r>
            <a:endParaRPr lang="uk-UA" dirty="0"/>
          </a:p>
        </p:txBody>
      </p:sp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9427" y="2057995"/>
            <a:ext cx="395926" cy="374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5221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As a user I would like </a:t>
            </a:r>
            <a:r>
              <a:rPr lang="en-US" b="1" dirty="0" smtClean="0"/>
              <a:t>to see </a:t>
            </a:r>
            <a:r>
              <a:rPr lang="en-US" b="1" dirty="0"/>
              <a:t>the top 5 universities on the start </a:t>
            </a:r>
            <a:r>
              <a:rPr lang="en-US" b="1" dirty="0" smtClean="0"/>
              <a:t>page: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ETL download universities and information about them (including pictures</a:t>
            </a:r>
            <a:r>
              <a:rPr lang="en-US" dirty="0" smtClean="0"/>
              <a:t>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</a:t>
            </a:r>
            <a:r>
              <a:rPr lang="en-US" dirty="0"/>
              <a:t>procedures for access on </a:t>
            </a:r>
            <a:r>
              <a:rPr lang="en-US" dirty="0" smtClean="0"/>
              <a:t>DB: </a:t>
            </a:r>
            <a:r>
              <a:rPr lang="en-US" dirty="0" err="1" smtClean="0"/>
              <a:t>GetTopUniversities</a:t>
            </a:r>
            <a:r>
              <a:rPr lang="en-US" dirty="0" smtClean="0"/>
              <a:t>(), </a:t>
            </a:r>
            <a:r>
              <a:rPr lang="en-US" dirty="0" err="1"/>
              <a:t>GetLogoById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id</a:t>
            </a:r>
            <a:r>
              <a:rPr lang="en-US" dirty="0" smtClean="0"/>
              <a:t>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methods on </a:t>
            </a:r>
            <a:r>
              <a:rPr lang="en-US" dirty="0" smtClean="0"/>
              <a:t>API;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component on </a:t>
            </a:r>
            <a:r>
              <a:rPr lang="en-US" dirty="0" smtClean="0"/>
              <a:t>UI: Home.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Top Universities</a:t>
            </a:r>
            <a:endParaRPr lang="uk-UA" dirty="0"/>
          </a:p>
        </p:txBody>
      </p:sp>
      <p:grpSp>
        <p:nvGrpSpPr>
          <p:cNvPr id="4" name="Group 3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5" name="Pentagon 4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70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45614" cy="454573"/>
          </a:xfrm>
        </p:spPr>
        <p:txBody>
          <a:bodyPr/>
          <a:lstStyle/>
          <a:p>
            <a:r>
              <a:rPr lang="en-US" dirty="0" smtClean="0"/>
              <a:t>Table </a:t>
            </a:r>
            <a:r>
              <a:rPr lang="en-US" dirty="0" err="1" smtClean="0"/>
              <a:t>Logo_Universities</a:t>
            </a:r>
            <a:r>
              <a:rPr lang="en-US" dirty="0" smtClean="0"/>
              <a:t> and Stored Procedure in SQL Server 2014 Management Studio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2007501"/>
            <a:ext cx="4534293" cy="216426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7"/>
          <a:stretch/>
        </p:blipFill>
        <p:spPr>
          <a:xfrm>
            <a:off x="3972780" y="3713825"/>
            <a:ext cx="5159187" cy="313003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40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Universities Provider</a:t>
            </a:r>
            <a:endParaRPr lang="uk-UA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26245" y="1809946"/>
            <a:ext cx="6881565" cy="19513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</a:t>
            </a:r>
            <a:endParaRPr lang="uk-UA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22" y="4364611"/>
            <a:ext cx="5090601" cy="162320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72144" y="4364611"/>
            <a:ext cx="5627802" cy="16106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19" y="1836093"/>
            <a:ext cx="6591871" cy="18442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869" y="753094"/>
            <a:ext cx="1745131" cy="156223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89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87" y="747793"/>
            <a:ext cx="2430991" cy="248433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97919" y="2631300"/>
            <a:ext cx="5948313" cy="14513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6"/>
          <p:cNvSpPr/>
          <p:nvPr/>
        </p:nvSpPr>
        <p:spPr>
          <a:xfrm>
            <a:off x="229431" y="4537377"/>
            <a:ext cx="6312771" cy="17660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85" y="4608810"/>
            <a:ext cx="6096528" cy="1623201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20" y="2659672"/>
            <a:ext cx="5616427" cy="1394581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Universities </a:t>
            </a:r>
            <a:r>
              <a:rPr lang="en-US" dirty="0" smtClean="0"/>
              <a:t>Controller</a:t>
            </a:r>
            <a:endParaRPr lang="uk-UA" dirty="0"/>
          </a:p>
          <a:p>
            <a:endParaRPr lang="uk-UA" dirty="0"/>
          </a:p>
        </p:txBody>
      </p:sp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81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582"/>
            <a:ext cx="6947555" cy="3658272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Home.tsx</a:t>
            </a:r>
            <a:r>
              <a:rPr lang="en-US" dirty="0" smtClean="0"/>
              <a:t> - Component of React 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997" y="706574"/>
            <a:ext cx="2372003" cy="1540843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036190" y="3756095"/>
            <a:ext cx="2630078" cy="2691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10" name="Прямоугольник 9"/>
          <p:cNvSpPr/>
          <p:nvPr/>
        </p:nvSpPr>
        <p:spPr>
          <a:xfrm>
            <a:off x="501194" y="3786975"/>
            <a:ext cx="658304" cy="1534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182" y="4314470"/>
            <a:ext cx="5706615" cy="2533592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5439265" y="5581265"/>
            <a:ext cx="3525625" cy="1879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496182" y="4314470"/>
            <a:ext cx="5647818" cy="25441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7685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err="1" smtClean="0"/>
              <a:t>App.tsx</a:t>
            </a:r>
            <a:r>
              <a:rPr lang="en-US" dirty="0" smtClean="0"/>
              <a:t> component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1466795"/>
            <a:ext cx="4535733" cy="4297512"/>
          </a:xfrm>
          <a:prstGeom prst="rect">
            <a:avLst/>
          </a:prstGeom>
          <a:ln>
            <a:noFill/>
          </a:ln>
        </p:spPr>
      </p:pic>
      <p:sp>
        <p:nvSpPr>
          <p:cNvPr id="6" name="Прямоугольник 5"/>
          <p:cNvSpPr/>
          <p:nvPr/>
        </p:nvSpPr>
        <p:spPr>
          <a:xfrm>
            <a:off x="272143" y="1466795"/>
            <a:ext cx="4535734" cy="26422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Прямоугольник 6"/>
          <p:cNvSpPr/>
          <p:nvPr/>
        </p:nvSpPr>
        <p:spPr>
          <a:xfrm>
            <a:off x="272143" y="4191718"/>
            <a:ext cx="4535734" cy="15725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466795"/>
            <a:ext cx="8582489" cy="447019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381" y="5124667"/>
            <a:ext cx="3047619" cy="1733333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4514851" y="3438525"/>
            <a:ext cx="1181100" cy="1524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Прямоугольник 13"/>
          <p:cNvSpPr/>
          <p:nvPr/>
        </p:nvSpPr>
        <p:spPr>
          <a:xfrm>
            <a:off x="6096381" y="2495550"/>
            <a:ext cx="2228469" cy="1714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Прямоугольник 15"/>
          <p:cNvSpPr/>
          <p:nvPr/>
        </p:nvSpPr>
        <p:spPr>
          <a:xfrm>
            <a:off x="272142" y="1466795"/>
            <a:ext cx="3147333" cy="8668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5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09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3" grpId="0" animBg="1"/>
      <p:bldP spid="14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Пов’язане зображення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82" y="889605"/>
            <a:ext cx="6134688" cy="569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Результат пошуку зображень за запитом &quot;знак питання png&quot;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182" y="1482780"/>
            <a:ext cx="2305050" cy="417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96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err="1" smtClean="0"/>
              <a:t>Error.tsx</a:t>
            </a:r>
            <a:r>
              <a:rPr lang="en-US" dirty="0" smtClean="0"/>
              <a:t> component</a:t>
            </a:r>
            <a:endParaRPr lang="uk-UA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426523"/>
            <a:ext cx="7952381" cy="455238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35225" y="2154087"/>
            <a:ext cx="3608150" cy="12463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Прямоугольник 14"/>
          <p:cNvSpPr/>
          <p:nvPr/>
        </p:nvSpPr>
        <p:spPr>
          <a:xfrm>
            <a:off x="1581150" y="4600575"/>
            <a:ext cx="1971675" cy="1809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487" y="1426523"/>
            <a:ext cx="6425799" cy="515309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381" y="5286571"/>
            <a:ext cx="3047619" cy="1571429"/>
          </a:xfrm>
          <a:prstGeom prst="rect">
            <a:avLst/>
          </a:prstGeom>
        </p:spPr>
      </p:pic>
      <p:grpSp>
        <p:nvGrpSpPr>
          <p:cNvPr id="10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1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24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5112"/>
            <a:ext cx="9144000" cy="4438835"/>
          </a:xfrm>
          <a:prstGeom prst="rect">
            <a:avLst/>
          </a:prstGeom>
        </p:spPr>
      </p:pic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All Universities</a:t>
            </a:r>
            <a:endParaRPr lang="uk-UA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86499" y="2113393"/>
            <a:ext cx="791852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382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just"/>
            <a:r>
              <a:rPr lang="en-US" dirty="0" smtClean="0"/>
              <a:t>All universities</a:t>
            </a:r>
            <a:endParaRPr lang="en-US" dirty="0"/>
          </a:p>
        </p:txBody>
      </p:sp>
      <p:sp>
        <p:nvSpPr>
          <p:cNvPr id="5" name="Текст 1"/>
          <p:cNvSpPr txBox="1">
            <a:spLocks/>
          </p:cNvSpPr>
          <p:nvPr/>
        </p:nvSpPr>
        <p:spPr>
          <a:xfrm>
            <a:off x="272144" y="1592494"/>
            <a:ext cx="8675404" cy="5265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As a user I would like to</a:t>
            </a:r>
            <a:r>
              <a:rPr lang="uk-UA" b="1" dirty="0"/>
              <a:t> </a:t>
            </a:r>
            <a:r>
              <a:rPr lang="en-US" b="1" dirty="0" smtClean="0"/>
              <a:t>view list of all universities in selected district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method on DB that </a:t>
            </a:r>
            <a:r>
              <a:rPr lang="en-US" dirty="0"/>
              <a:t>r</a:t>
            </a:r>
            <a:r>
              <a:rPr lang="en-US" dirty="0" smtClean="0"/>
              <a:t>etrieves </a:t>
            </a:r>
            <a:r>
              <a:rPr lang="en-US" dirty="0"/>
              <a:t>all universities in current district</a:t>
            </a:r>
            <a:r>
              <a:rPr lang="en-US" dirty="0" smtClean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methods on API;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reate </a:t>
            </a:r>
            <a:r>
              <a:rPr lang="en-US" dirty="0" err="1" smtClean="0"/>
              <a:t>AllUniversities</a:t>
            </a:r>
            <a:r>
              <a:rPr lang="en-US" dirty="0" smtClean="0"/>
              <a:t> and </a:t>
            </a:r>
            <a:r>
              <a:rPr lang="en-US" dirty="0" err="1" smtClean="0"/>
              <a:t>UniversitySpecialties</a:t>
            </a:r>
            <a:r>
              <a:rPr lang="en-US" dirty="0" smtClean="0"/>
              <a:t> components on UI;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32</a:t>
            </a:fld>
            <a:endParaRPr lang="en-US" dirty="0"/>
          </a:p>
        </p:txBody>
      </p:sp>
      <p:grpSp>
        <p:nvGrpSpPr>
          <p:cNvPr id="8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0229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2" y="829772"/>
            <a:ext cx="8319686" cy="1590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2" y="2420045"/>
            <a:ext cx="8314402" cy="2281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2" y="4839950"/>
            <a:ext cx="8314402" cy="181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8" name="Pentagon 7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23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14279" cy="454573"/>
          </a:xfrm>
        </p:spPr>
        <p:txBody>
          <a:bodyPr/>
          <a:lstStyle/>
          <a:p>
            <a:r>
              <a:rPr lang="en-US" dirty="0" smtClean="0"/>
              <a:t>Method </a:t>
            </a:r>
            <a:r>
              <a:rPr lang="en-US" dirty="0"/>
              <a:t>on DB that retrieves all universities in current district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30" y="2585508"/>
            <a:ext cx="7421933" cy="393120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835" y="1487656"/>
            <a:ext cx="2316369" cy="173206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34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5017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8640036" cy="454573"/>
          </a:xfrm>
        </p:spPr>
        <p:txBody>
          <a:bodyPr/>
          <a:lstStyle/>
          <a:p>
            <a:r>
              <a:rPr lang="en-US" dirty="0" smtClean="0"/>
              <a:t>Method on API that </a:t>
            </a:r>
            <a:r>
              <a:rPr lang="en-US" dirty="0"/>
              <a:t>r</a:t>
            </a:r>
            <a:r>
              <a:rPr lang="en-US" dirty="0" smtClean="0"/>
              <a:t>etrieves </a:t>
            </a:r>
            <a:r>
              <a:rPr lang="en-US" dirty="0"/>
              <a:t>all universities in current district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01" y="2253682"/>
            <a:ext cx="6147254" cy="100019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539" y="1663200"/>
            <a:ext cx="2276475" cy="15906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01" y="3428999"/>
            <a:ext cx="4111916" cy="2669338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35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59784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React component for universities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88" y="1605970"/>
            <a:ext cx="8334375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769" y="820157"/>
            <a:ext cx="2618235" cy="1694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1043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2717" y="983464"/>
            <a:ext cx="7375154" cy="454573"/>
          </a:xfrm>
        </p:spPr>
        <p:txBody>
          <a:bodyPr/>
          <a:lstStyle/>
          <a:p>
            <a:r>
              <a:rPr lang="en-US" dirty="0" smtClean="0"/>
              <a:t>All Universities component</a:t>
            </a:r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17" y="1840730"/>
            <a:ext cx="6524582" cy="3752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363" y="4555778"/>
            <a:ext cx="4378551" cy="868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22"/>
          <a:stretch/>
        </p:blipFill>
        <p:spPr bwMode="auto">
          <a:xfrm>
            <a:off x="7016217" y="730481"/>
            <a:ext cx="2123770" cy="1673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2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Component on </a:t>
            </a:r>
            <a:r>
              <a:rPr lang="en-US" dirty="0" smtClean="0"/>
              <a:t>UI</a:t>
            </a:r>
            <a:endParaRPr lang="uk-U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0" r="1408" b="4988"/>
          <a:stretch/>
        </p:blipFill>
        <p:spPr bwMode="auto">
          <a:xfrm>
            <a:off x="1" y="1790163"/>
            <a:ext cx="9144000" cy="507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56181" y="1906003"/>
            <a:ext cx="914400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  <p:sp>
        <p:nvSpPr>
          <p:cNvPr id="12" name="Прямоугольник 11"/>
          <p:cNvSpPr/>
          <p:nvPr/>
        </p:nvSpPr>
        <p:spPr>
          <a:xfrm>
            <a:off x="1104507" y="4839311"/>
            <a:ext cx="620598" cy="270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2991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2" grpId="0" animBg="1"/>
      <p:bldP spid="12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Component on </a:t>
            </a:r>
            <a:r>
              <a:rPr lang="en-US" dirty="0" smtClean="0"/>
              <a:t>UI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86" r="10432" b="7647"/>
          <a:stretch/>
        </p:blipFill>
        <p:spPr bwMode="auto">
          <a:xfrm>
            <a:off x="0" y="1506834"/>
            <a:ext cx="9144000" cy="5357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75035" y="1615264"/>
            <a:ext cx="1065230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0681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2144" y="1592494"/>
            <a:ext cx="8675404" cy="5181168"/>
          </a:xfrm>
        </p:spPr>
        <p:txBody>
          <a:bodyPr/>
          <a:lstStyle/>
          <a:p>
            <a:r>
              <a:rPr lang="en-US" b="1" dirty="0" smtClean="0"/>
              <a:t>Problem : </a:t>
            </a:r>
            <a:r>
              <a:rPr lang="en-US" dirty="0" smtClean="0"/>
              <a:t>Every year school graduates</a:t>
            </a:r>
            <a:r>
              <a:rPr lang="uk-UA" dirty="0" smtClean="0"/>
              <a:t> </a:t>
            </a:r>
            <a:r>
              <a:rPr lang="en-US" dirty="0" smtClean="0"/>
              <a:t>face</a:t>
            </a:r>
            <a:r>
              <a:rPr lang="uk-UA" dirty="0" smtClean="0"/>
              <a:t> </a:t>
            </a:r>
            <a:r>
              <a:rPr lang="en-US" dirty="0" smtClean="0"/>
              <a:t>the problem </a:t>
            </a:r>
            <a:r>
              <a:rPr lang="en-US" dirty="0"/>
              <a:t>of </a:t>
            </a:r>
            <a:r>
              <a:rPr lang="en-US" dirty="0" smtClean="0"/>
              <a:t>choosing a higher educational institution</a:t>
            </a:r>
            <a:r>
              <a:rPr lang="uk-UA" dirty="0" smtClean="0"/>
              <a:t>. </a:t>
            </a:r>
            <a:endParaRPr lang="en-US" dirty="0" smtClean="0"/>
          </a:p>
          <a:p>
            <a:r>
              <a:rPr lang="en-US" dirty="0" smtClean="0"/>
              <a:t>What specialty to choose? </a:t>
            </a:r>
          </a:p>
          <a:p>
            <a:r>
              <a:rPr lang="en-US" dirty="0" smtClean="0"/>
              <a:t>What university to enter?</a:t>
            </a:r>
            <a:endParaRPr lang="uk-UA" dirty="0" smtClean="0"/>
          </a:p>
          <a:p>
            <a:endParaRPr lang="en-US" dirty="0" smtClean="0"/>
          </a:p>
          <a:p>
            <a:r>
              <a:rPr lang="en-US" b="1" dirty="0" smtClean="0"/>
              <a:t>Users : </a:t>
            </a:r>
            <a:r>
              <a:rPr lang="en-US" dirty="0" smtClean="0"/>
              <a:t>School graduates and their parents, who are deciding which  university to choose.</a:t>
            </a:r>
          </a:p>
          <a:p>
            <a:endParaRPr lang="en-US" dirty="0" smtClean="0"/>
          </a:p>
          <a:p>
            <a:r>
              <a:rPr lang="en-US" b="1" dirty="0" smtClean="0"/>
              <a:t>Solution :  </a:t>
            </a:r>
            <a:r>
              <a:rPr lang="en-US" dirty="0" smtClean="0"/>
              <a:t>Web application that contains list of all universities with details, pass </a:t>
            </a:r>
            <a:r>
              <a:rPr lang="en-US" dirty="0"/>
              <a:t>professional orientation </a:t>
            </a:r>
            <a:r>
              <a:rPr lang="en-US" dirty="0" smtClean="0"/>
              <a:t>tests, </a:t>
            </a:r>
            <a:r>
              <a:rPr lang="en-US" dirty="0"/>
              <a:t>specialties selection algorithms.</a:t>
            </a:r>
            <a:endParaRPr lang="uk-UA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8120417" y="182081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43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27157" cy="843477"/>
          </a:xfrm>
        </p:spPr>
        <p:txBody>
          <a:bodyPr/>
          <a:lstStyle/>
          <a:p>
            <a:r>
              <a:rPr lang="en-US" dirty="0" smtClean="0"/>
              <a:t>Method </a:t>
            </a:r>
            <a:r>
              <a:rPr lang="en-US" dirty="0"/>
              <a:t>on DB that retrieves </a:t>
            </a:r>
            <a:r>
              <a:rPr lang="en-US" dirty="0" smtClean="0"/>
              <a:t>specialties</a:t>
            </a:r>
          </a:p>
          <a:p>
            <a:r>
              <a:rPr lang="en-US" dirty="0" smtClean="0"/>
              <a:t>of direction in university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2" y="2139886"/>
            <a:ext cx="8942814" cy="3563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547" y="718943"/>
            <a:ext cx="1715453" cy="1298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40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6635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8640036" cy="454573"/>
          </a:xfrm>
        </p:spPr>
        <p:txBody>
          <a:bodyPr/>
          <a:lstStyle/>
          <a:p>
            <a:r>
              <a:rPr lang="en-US" dirty="0" smtClean="0"/>
              <a:t>Method on API that </a:t>
            </a:r>
            <a:r>
              <a:rPr lang="en-US" dirty="0"/>
              <a:t>r</a:t>
            </a:r>
            <a:r>
              <a:rPr lang="en-US" dirty="0" smtClean="0"/>
              <a:t>etrieves </a:t>
            </a:r>
            <a:r>
              <a:rPr lang="en-US" dirty="0"/>
              <a:t>all universities in current district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75" y="2417259"/>
            <a:ext cx="6468749" cy="821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539" y="1621921"/>
            <a:ext cx="2276475" cy="1590675"/>
          </a:xfrm>
          <a:prstGeom prst="rect">
            <a:avLst/>
          </a:prstGeom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75" y="3429000"/>
            <a:ext cx="5367573" cy="2057400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293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React component for specialties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35" y="1499251"/>
            <a:ext cx="7178496" cy="5175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614" y="3043928"/>
            <a:ext cx="2512403" cy="139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42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9645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5112"/>
            <a:ext cx="9144000" cy="4438835"/>
          </a:xfrm>
          <a:prstGeom prst="rect">
            <a:avLst/>
          </a:prstGeom>
        </p:spPr>
      </p:pic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pPr algn="just"/>
            <a:r>
              <a:rPr lang="en-US" dirty="0"/>
              <a:t>Professional orientation test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216058" y="2103966"/>
            <a:ext cx="1036948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9806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just"/>
            <a:r>
              <a:rPr lang="en-US" dirty="0" smtClean="0"/>
              <a:t>Professional </a:t>
            </a:r>
            <a:r>
              <a:rPr lang="en-US" dirty="0"/>
              <a:t>orientation </a:t>
            </a:r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5" name="Текст 1"/>
          <p:cNvSpPr txBox="1">
            <a:spLocks/>
          </p:cNvSpPr>
          <p:nvPr/>
        </p:nvSpPr>
        <p:spPr>
          <a:xfrm>
            <a:off x="272144" y="1592494"/>
            <a:ext cx="8675404" cy="5265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As a user I would like to</a:t>
            </a:r>
            <a:r>
              <a:rPr lang="uk-UA" b="1" dirty="0"/>
              <a:t> </a:t>
            </a:r>
            <a:r>
              <a:rPr lang="en-US" b="1" dirty="0"/>
              <a:t>p</a:t>
            </a:r>
            <a:r>
              <a:rPr lang="en-US" b="1" dirty="0" smtClean="0"/>
              <a:t>ass </a:t>
            </a:r>
            <a:r>
              <a:rPr lang="en-US" b="1" dirty="0"/>
              <a:t>p</a:t>
            </a:r>
            <a:r>
              <a:rPr lang="en-US" b="1" dirty="0" smtClean="0"/>
              <a:t>rofessional </a:t>
            </a:r>
            <a:r>
              <a:rPr lang="en-US" b="1" dirty="0"/>
              <a:t>orientation </a:t>
            </a:r>
            <a:r>
              <a:rPr lang="en-US" b="1" dirty="0" smtClean="0"/>
              <a:t>test and get result based on answers</a:t>
            </a:r>
            <a:r>
              <a:rPr lang="en-US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models to store 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questions and answers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universities, specialties, directions</a:t>
            </a:r>
            <a:r>
              <a:rPr lang="en-US" dirty="0"/>
              <a:t> </a:t>
            </a:r>
            <a:r>
              <a:rPr lang="en-US" dirty="0" smtClean="0"/>
              <a:t>and subjects;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methods on DB to get questions and to get information about each direction;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method on BL to calculate scores;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reate methods on API;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reate </a:t>
            </a:r>
            <a:r>
              <a:rPr lang="en-US" dirty="0" err="1" smtClean="0"/>
              <a:t>TestQuiz</a:t>
            </a:r>
            <a:r>
              <a:rPr lang="en-US" dirty="0" smtClean="0"/>
              <a:t> and Question components on UI;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44</a:t>
            </a:fld>
            <a:endParaRPr lang="en-US" dirty="0"/>
          </a:p>
        </p:txBody>
      </p:sp>
      <p:grpSp>
        <p:nvGrpSpPr>
          <p:cNvPr id="8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2156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44" y="2118166"/>
            <a:ext cx="8622580" cy="4190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кутник 3"/>
          <p:cNvSpPr/>
          <p:nvPr/>
        </p:nvSpPr>
        <p:spPr>
          <a:xfrm>
            <a:off x="1342663" y="3854370"/>
            <a:ext cx="6667018" cy="14815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5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536570" y="2187019"/>
            <a:ext cx="1036948" cy="2687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10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pPr algn="just"/>
            <a:r>
              <a:rPr lang="en-US" dirty="0" smtClean="0"/>
              <a:t>Professional </a:t>
            </a:r>
            <a:r>
              <a:rPr lang="en-US" dirty="0"/>
              <a:t>orientation </a:t>
            </a:r>
            <a:r>
              <a:rPr lang="en-US" dirty="0" smtClean="0"/>
              <a:t>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4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326" y="1008780"/>
            <a:ext cx="5077124" cy="527789"/>
          </a:xfrm>
        </p:spPr>
        <p:txBody>
          <a:bodyPr/>
          <a:lstStyle/>
          <a:p>
            <a:r>
              <a:rPr lang="en-US" sz="2400" dirty="0" smtClean="0"/>
              <a:t>Test Information </a:t>
            </a:r>
            <a:r>
              <a:rPr lang="en-US" sz="2400" dirty="0"/>
              <a:t>Model and DAL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8" t="8259" b="6652"/>
          <a:stretch/>
        </p:blipFill>
        <p:spPr bwMode="auto">
          <a:xfrm>
            <a:off x="145325" y="1536569"/>
            <a:ext cx="3549981" cy="34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00"/>
          <a:stretch/>
        </p:blipFill>
        <p:spPr bwMode="auto">
          <a:xfrm>
            <a:off x="6905919" y="754144"/>
            <a:ext cx="2223156" cy="3060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06" y="5581379"/>
            <a:ext cx="7377806" cy="94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43"/>
          <a:stretch/>
        </p:blipFill>
        <p:spPr bwMode="auto">
          <a:xfrm>
            <a:off x="7004115" y="4169792"/>
            <a:ext cx="2124960" cy="1315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Прямоугольник 1"/>
          <p:cNvSpPr/>
          <p:nvPr/>
        </p:nvSpPr>
        <p:spPr>
          <a:xfrm>
            <a:off x="298906" y="5581379"/>
            <a:ext cx="8072836" cy="3207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Прямоугольник 1"/>
          <p:cNvSpPr/>
          <p:nvPr/>
        </p:nvSpPr>
        <p:spPr>
          <a:xfrm>
            <a:off x="298906" y="6066424"/>
            <a:ext cx="8072836" cy="330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0475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ethods </a:t>
            </a:r>
            <a:r>
              <a:rPr lang="en-US" dirty="0"/>
              <a:t>on </a:t>
            </a:r>
            <a:r>
              <a:rPr lang="en-US" dirty="0" smtClean="0"/>
              <a:t>API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2095257"/>
            <a:ext cx="7163421" cy="377984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630" y="872141"/>
            <a:ext cx="2423370" cy="2446232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72144" y="3497345"/>
            <a:ext cx="6713118" cy="273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Прямоугольник 7"/>
          <p:cNvSpPr/>
          <p:nvPr/>
        </p:nvSpPr>
        <p:spPr>
          <a:xfrm>
            <a:off x="272143" y="5563385"/>
            <a:ext cx="7163421" cy="3117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10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1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11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40" y="1231875"/>
            <a:ext cx="527685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285" y="890677"/>
            <a:ext cx="2302674" cy="3004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40" y="2994000"/>
            <a:ext cx="5914286" cy="3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кутник 5"/>
          <p:cNvSpPr/>
          <p:nvPr/>
        </p:nvSpPr>
        <p:spPr>
          <a:xfrm>
            <a:off x="747204" y="4549693"/>
            <a:ext cx="5262979" cy="18155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7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8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1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29940" y="844766"/>
            <a:ext cx="7375154" cy="454573"/>
          </a:xfrm>
        </p:spPr>
        <p:txBody>
          <a:bodyPr/>
          <a:lstStyle/>
          <a:p>
            <a:pPr algn="just"/>
            <a:r>
              <a:rPr lang="en-US" dirty="0" smtClean="0"/>
              <a:t>Professional </a:t>
            </a:r>
            <a:r>
              <a:rPr lang="en-US" dirty="0"/>
              <a:t>orientation </a:t>
            </a:r>
            <a:r>
              <a:rPr lang="en-US" dirty="0" smtClean="0"/>
              <a:t>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65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Test detail component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6487"/>
            <a:ext cx="9144000" cy="4481513"/>
          </a:xfrm>
          <a:prstGeom prst="rect">
            <a:avLst/>
          </a:prstGeom>
        </p:spPr>
      </p:pic>
      <p:grpSp>
        <p:nvGrpSpPr>
          <p:cNvPr id="5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300899" y="2375889"/>
            <a:ext cx="1084082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9479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User roles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8276"/>
          <a:stretch/>
        </p:blipFill>
        <p:spPr>
          <a:xfrm>
            <a:off x="1150880" y="1475137"/>
            <a:ext cx="7433659" cy="3900904"/>
          </a:xfrm>
          <a:prstGeom prst="rect">
            <a:avLst/>
          </a:prstGeom>
        </p:spPr>
      </p:pic>
      <p:sp>
        <p:nvSpPr>
          <p:cNvPr id="5" name="Місце для тексту 4"/>
          <p:cNvSpPr>
            <a:spLocks noGrp="1"/>
          </p:cNvSpPr>
          <p:nvPr>
            <p:ph type="body" sz="quarter" idx="10"/>
          </p:nvPr>
        </p:nvSpPr>
        <p:spPr>
          <a:xfrm>
            <a:off x="1911759" y="5502167"/>
            <a:ext cx="1493593" cy="50449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Admin</a:t>
            </a:r>
            <a:endParaRPr lang="en-US" sz="2800" dirty="0"/>
          </a:p>
        </p:txBody>
      </p:sp>
      <p:sp>
        <p:nvSpPr>
          <p:cNvPr id="6" name="Місце для тексту 4"/>
          <p:cNvSpPr txBox="1">
            <a:spLocks/>
          </p:cNvSpPr>
          <p:nvPr/>
        </p:nvSpPr>
        <p:spPr>
          <a:xfrm>
            <a:off x="3531476" y="5502170"/>
            <a:ext cx="2743199" cy="50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Registered User</a:t>
            </a:r>
          </a:p>
        </p:txBody>
      </p:sp>
      <p:sp>
        <p:nvSpPr>
          <p:cNvPr id="7" name="Місце для тексту 4"/>
          <p:cNvSpPr txBox="1">
            <a:spLocks/>
          </p:cNvSpPr>
          <p:nvPr/>
        </p:nvSpPr>
        <p:spPr>
          <a:xfrm>
            <a:off x="6714485" y="5496910"/>
            <a:ext cx="1215065" cy="50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Visitor</a:t>
            </a:r>
          </a:p>
        </p:txBody>
      </p:sp>
      <p:sp>
        <p:nvSpPr>
          <p:cNvPr id="2" name="Прямокутник 1"/>
          <p:cNvSpPr/>
          <p:nvPr/>
        </p:nvSpPr>
        <p:spPr>
          <a:xfrm>
            <a:off x="1284790" y="1625716"/>
            <a:ext cx="2246686" cy="4380950"/>
          </a:xfrm>
          <a:prstGeom prst="rect">
            <a:avLst/>
          </a:prstGeom>
          <a:solidFill>
            <a:schemeClr val="bg1">
              <a:lumMod val="9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44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47815" y="792303"/>
            <a:ext cx="4399599" cy="857388"/>
          </a:xfrm>
        </p:spPr>
        <p:txBody>
          <a:bodyPr/>
          <a:lstStyle/>
          <a:p>
            <a:r>
              <a:rPr lang="en-US" dirty="0" smtClean="0"/>
              <a:t>Test Information </a:t>
            </a:r>
            <a:r>
              <a:rPr lang="uk-UA" dirty="0"/>
              <a:t/>
            </a:r>
            <a:br>
              <a:rPr lang="uk-UA" dirty="0"/>
            </a:br>
            <a:r>
              <a:rPr lang="en-US" dirty="0" smtClean="0"/>
              <a:t>React</a:t>
            </a:r>
            <a:endParaRPr lang="uk-UA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261" y="782536"/>
            <a:ext cx="3910896" cy="3141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15122"/>
            <a:ext cx="6502400" cy="30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кутник 1"/>
          <p:cNvSpPr/>
          <p:nvPr/>
        </p:nvSpPr>
        <p:spPr>
          <a:xfrm>
            <a:off x="4998128" y="986712"/>
            <a:ext cx="3684233" cy="3610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17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Component </a:t>
            </a:r>
            <a:r>
              <a:rPr lang="en-US" dirty="0"/>
              <a:t>on UI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7" r="1270" b="4965"/>
          <a:stretch/>
        </p:blipFill>
        <p:spPr bwMode="auto">
          <a:xfrm>
            <a:off x="-1" y="1841677"/>
            <a:ext cx="9162381" cy="502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611983" y="1924858"/>
            <a:ext cx="1310326" cy="2715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0212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8640036" cy="637415"/>
          </a:xfrm>
        </p:spPr>
        <p:txBody>
          <a:bodyPr/>
          <a:lstStyle/>
          <a:p>
            <a:r>
              <a:rPr lang="en-US" dirty="0" smtClean="0"/>
              <a:t>Models </a:t>
            </a:r>
            <a:r>
              <a:rPr lang="en-US" dirty="0"/>
              <a:t>to </a:t>
            </a:r>
            <a:r>
              <a:rPr lang="en-US" dirty="0" smtClean="0"/>
              <a:t>store questions and specialties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28" y="2075712"/>
            <a:ext cx="2152381" cy="319013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407" y="2075711"/>
            <a:ext cx="4630680" cy="441969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52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2546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52915" cy="933629"/>
          </a:xfrm>
        </p:spPr>
        <p:txBody>
          <a:bodyPr/>
          <a:lstStyle/>
          <a:p>
            <a:r>
              <a:rPr lang="en-US" dirty="0" smtClean="0"/>
              <a:t>Method on DB that </a:t>
            </a:r>
            <a:r>
              <a:rPr lang="en-US" dirty="0"/>
              <a:t>returns a collection of questions for a specific test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99" y="2774256"/>
            <a:ext cx="8321317" cy="390987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943" y="1545465"/>
            <a:ext cx="2793714" cy="2763457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53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0618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Method on API to get questions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80" y="2247372"/>
            <a:ext cx="8000329" cy="166575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645" y="1316343"/>
            <a:ext cx="2434213" cy="168443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80" y="3913130"/>
            <a:ext cx="4561671" cy="2676775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54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1903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React component for questions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72" y="1453300"/>
            <a:ext cx="8007762" cy="4741438"/>
          </a:xfrm>
          <a:prstGeom prst="rect">
            <a:avLst/>
          </a:prstGeom>
        </p:spPr>
      </p:pic>
      <p:sp>
        <p:nvSpPr>
          <p:cNvPr id="6" name="Прямокутник 5"/>
          <p:cNvSpPr/>
          <p:nvPr/>
        </p:nvSpPr>
        <p:spPr>
          <a:xfrm>
            <a:off x="1030310" y="3277673"/>
            <a:ext cx="4134118" cy="3219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72" y="3824019"/>
            <a:ext cx="7843770" cy="298905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939" y="1772253"/>
            <a:ext cx="2617254" cy="2542169"/>
          </a:xfrm>
          <a:prstGeom prst="rect">
            <a:avLst/>
          </a:prstGeom>
        </p:spPr>
      </p:pic>
      <p:cxnSp>
        <p:nvCxnSpPr>
          <p:cNvPr id="10" name="Пряма сполучна лінія 9"/>
          <p:cNvCxnSpPr/>
          <p:nvPr/>
        </p:nvCxnSpPr>
        <p:spPr>
          <a:xfrm>
            <a:off x="1262130" y="6426558"/>
            <a:ext cx="25242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55</a:t>
            </a:fld>
            <a:endParaRPr lang="en-US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0015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Method </a:t>
            </a:r>
            <a:r>
              <a:rPr lang="en-US" dirty="0"/>
              <a:t>on BL to calculate scores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77" y="1486168"/>
            <a:ext cx="6226134" cy="537904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695" y="1537681"/>
            <a:ext cx="2582671" cy="2519163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56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4654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14279" cy="920750"/>
          </a:xfrm>
        </p:spPr>
        <p:txBody>
          <a:bodyPr/>
          <a:lstStyle/>
          <a:p>
            <a:r>
              <a:rPr lang="en-US" dirty="0" smtClean="0"/>
              <a:t>Method on DB that </a:t>
            </a:r>
            <a:r>
              <a:rPr lang="en-US" dirty="0"/>
              <a:t>retrieves collection of all general directions from database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60" y="4360954"/>
            <a:ext cx="7275691" cy="148089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036" y="1764409"/>
            <a:ext cx="2869920" cy="2838838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57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6426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Unit tests</a:t>
            </a:r>
            <a:endParaRPr lang="uk-UA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96" y="1370526"/>
            <a:ext cx="7470128" cy="415451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" t="20785" r="64433" b="65162"/>
          <a:stretch/>
        </p:blipFill>
        <p:spPr bwMode="auto">
          <a:xfrm>
            <a:off x="3116687" y="5275838"/>
            <a:ext cx="5846822" cy="1570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526" y="921442"/>
            <a:ext cx="2570799" cy="1928099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58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8568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Get test result on API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56" y="2331749"/>
            <a:ext cx="8275183" cy="327056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007" y="1084521"/>
            <a:ext cx="2434213" cy="1684434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59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8926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View list of universities, specialties with detailed information </a:t>
            </a:r>
          </a:p>
          <a:p>
            <a:pPr marL="457200" indent="-457200">
              <a:buAutoNum type="arabicPeriod"/>
            </a:pPr>
            <a:r>
              <a:rPr lang="en-US" dirty="0" smtClean="0"/>
              <a:t>View TOP universities </a:t>
            </a:r>
            <a:endParaRPr lang="uk-UA" dirty="0" smtClean="0"/>
          </a:p>
          <a:p>
            <a:pPr marL="457200" indent="-457200">
              <a:buFontTx/>
              <a:buAutoNum type="arabicPeriod"/>
            </a:pPr>
            <a:r>
              <a:rPr lang="en-US" dirty="0"/>
              <a:t>Pass professional orientation </a:t>
            </a:r>
            <a:r>
              <a:rPr lang="en-US" dirty="0" smtClean="0"/>
              <a:t>tests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Auto generation of specialty list where he can apply </a:t>
            </a:r>
            <a:r>
              <a:rPr lang="en-US" dirty="0" smtClean="0"/>
              <a:t>documents</a:t>
            </a:r>
            <a:endParaRPr lang="uk-UA" dirty="0"/>
          </a:p>
          <a:p>
            <a:pPr marL="457200" indent="-457200">
              <a:buAutoNum type="arabicPeriod"/>
            </a:pPr>
            <a:r>
              <a:rPr lang="en-US" dirty="0" smtClean="0"/>
              <a:t>Registration</a:t>
            </a:r>
          </a:p>
          <a:p>
            <a:pPr marL="457200" indent="-457200">
              <a:buAutoNum type="arabicPeriod"/>
            </a:pPr>
            <a:r>
              <a:rPr lang="en-US" dirty="0" smtClean="0"/>
              <a:t>Authorization</a:t>
            </a:r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Visitor functionality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5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Get result on UI 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20" y="3909545"/>
            <a:ext cx="8686016" cy="178291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20" y="1915683"/>
            <a:ext cx="6119215" cy="198662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334" y="1114426"/>
            <a:ext cx="2445919" cy="2375749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9502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Component </a:t>
            </a:r>
            <a:r>
              <a:rPr lang="en-US" dirty="0"/>
              <a:t>on UI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7" r="1270" b="4965"/>
          <a:stretch/>
        </p:blipFill>
        <p:spPr bwMode="auto">
          <a:xfrm>
            <a:off x="-1" y="1841677"/>
            <a:ext cx="9162381" cy="502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611983" y="1924858"/>
            <a:ext cx="1310326" cy="2715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1531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436" y="747794"/>
            <a:ext cx="7375154" cy="454573"/>
          </a:xfrm>
        </p:spPr>
        <p:txBody>
          <a:bodyPr/>
          <a:lstStyle/>
          <a:p>
            <a:r>
              <a:rPr lang="en-US" dirty="0" smtClean="0"/>
              <a:t>Test Result page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223" y="5338575"/>
            <a:ext cx="3955788" cy="133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62114" y="4807670"/>
            <a:ext cx="2131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600" dirty="0" smtClean="0"/>
              <a:t>………………</a:t>
            </a:r>
            <a:endParaRPr lang="en-US" spc="6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4"/>
          <a:stretch/>
        </p:blipFill>
        <p:spPr bwMode="auto">
          <a:xfrm>
            <a:off x="191250" y="1299891"/>
            <a:ext cx="8845746" cy="3507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0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DB for Get Specialties</a:t>
            </a:r>
            <a:endParaRPr lang="uk-U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2307115"/>
            <a:ext cx="6680200" cy="384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5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7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Getting specialties by direction </a:t>
            </a:r>
            <a:r>
              <a:rPr lang="en-US" dirty="0" smtClean="0"/>
              <a:t>DAL</a:t>
            </a:r>
            <a:endParaRPr lang="en-US" dirty="0"/>
          </a:p>
          <a:p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37" y="1681409"/>
            <a:ext cx="8305800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003" y="5151601"/>
            <a:ext cx="6848476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698" y="2281287"/>
            <a:ext cx="2356668" cy="2233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146300" y="235742"/>
            <a:ext cx="1757384" cy="369332"/>
            <a:chOff x="7192651" y="1307102"/>
            <a:chExt cx="1757384" cy="369332"/>
          </a:xfrm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529470" y="2281287"/>
            <a:ext cx="4374037" cy="914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29471" y="3195687"/>
            <a:ext cx="4374037" cy="10901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9471" y="4285832"/>
            <a:ext cx="4374037" cy="2291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834003" y="5151600"/>
            <a:ext cx="6763634" cy="1400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25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smtClean="0"/>
              <a:t>Getting Authorized Specialties at MSSQL</a:t>
            </a:r>
            <a:endParaRPr lang="uk-UA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414359"/>
            <a:ext cx="7428571" cy="337142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381" y="5134190"/>
            <a:ext cx="3047619" cy="172381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1355076" y="3988106"/>
            <a:ext cx="4560982" cy="4732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1355077" y="2622014"/>
            <a:ext cx="705078" cy="1741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8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5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Rating Provider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88" y="1483581"/>
            <a:ext cx="2022465" cy="1357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860" y="1483580"/>
            <a:ext cx="59721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4" y="3535299"/>
            <a:ext cx="6693031" cy="2850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175" y="3535299"/>
            <a:ext cx="2409825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977860" y="1483580"/>
            <a:ext cx="5779641" cy="1900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1144" y="3535299"/>
            <a:ext cx="6693031" cy="30069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9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3880" y="964610"/>
            <a:ext cx="7375154" cy="454573"/>
          </a:xfrm>
        </p:spPr>
        <p:txBody>
          <a:bodyPr/>
          <a:lstStyle/>
          <a:p>
            <a:r>
              <a:rPr lang="en-US" dirty="0" smtClean="0"/>
              <a:t>Getting specialties by direction API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17" y="3170873"/>
            <a:ext cx="9161417" cy="1910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30" y="1687148"/>
            <a:ext cx="2365947" cy="1738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2" name="Pentagon 11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3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Test Result component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129" y="2986758"/>
            <a:ext cx="7070103" cy="1934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650" y="1542886"/>
            <a:ext cx="214312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202" y="1542886"/>
            <a:ext cx="1939958" cy="95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08" y="1481647"/>
            <a:ext cx="1593129" cy="1505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391489" y="2947511"/>
            <a:ext cx="1395810" cy="2293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58202" y="1542886"/>
            <a:ext cx="1939958" cy="958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650559" y="1538512"/>
            <a:ext cx="2187215" cy="10711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025828" y="2947511"/>
            <a:ext cx="697905" cy="2293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422689" y="4534293"/>
            <a:ext cx="3497344" cy="1696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7" name="Pentagon 1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02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571" y="974037"/>
            <a:ext cx="7375154" cy="454573"/>
          </a:xfrm>
        </p:spPr>
        <p:txBody>
          <a:bodyPr/>
          <a:lstStyle/>
          <a:p>
            <a:r>
              <a:rPr lang="en-US" dirty="0" smtClean="0"/>
              <a:t>Test Result component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335" y="2190386"/>
            <a:ext cx="6743700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121" y="1757048"/>
            <a:ext cx="231457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1"/>
          <p:cNvSpPr/>
          <p:nvPr/>
        </p:nvSpPr>
        <p:spPr>
          <a:xfrm>
            <a:off x="2109121" y="1682391"/>
            <a:ext cx="2414829" cy="2461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1"/>
          <p:cNvSpPr/>
          <p:nvPr/>
        </p:nvSpPr>
        <p:spPr>
          <a:xfrm>
            <a:off x="3255061" y="2419253"/>
            <a:ext cx="434818" cy="2461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27" y="1582867"/>
            <a:ext cx="1593129" cy="1505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4523949" y="3959258"/>
            <a:ext cx="4138061" cy="1696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4" name="Pentagon 13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47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dirty="0" smtClean="0"/>
              <a:t>Visitor functionality +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 smtClean="0"/>
              <a:t>View an account where personal data can be showed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 smtClean="0"/>
              <a:t>Change password</a:t>
            </a:r>
            <a:endParaRPr lang="en-US" dirty="0"/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/>
              <a:t>Add to wish list interested </a:t>
            </a:r>
            <a:r>
              <a:rPr lang="en-US" dirty="0" smtClean="0"/>
              <a:t>specialties</a:t>
            </a:r>
            <a:endParaRPr lang="en-US" dirty="0"/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 smtClean="0"/>
              <a:t>Save professional </a:t>
            </a:r>
            <a:r>
              <a:rPr lang="en-US" dirty="0"/>
              <a:t>orientation </a:t>
            </a:r>
            <a:r>
              <a:rPr lang="en-US" dirty="0" smtClean="0"/>
              <a:t>tests result</a:t>
            </a:r>
            <a:endParaRPr lang="en-US" dirty="0"/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Registered user functionality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11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Test Result component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" y="2341628"/>
            <a:ext cx="459105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61" y="4013364"/>
            <a:ext cx="6591300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675" y="3437003"/>
            <a:ext cx="4505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7625" y="3551303"/>
            <a:ext cx="2257474" cy="2285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62573" y="3437003"/>
            <a:ext cx="4514948" cy="4571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487" y="729022"/>
            <a:ext cx="1882514" cy="1778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Прямоугольник 1"/>
          <p:cNvSpPr/>
          <p:nvPr/>
        </p:nvSpPr>
        <p:spPr>
          <a:xfrm>
            <a:off x="933661" y="4020336"/>
            <a:ext cx="6591300" cy="1383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15" name="Group 14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6" name="Pentagon 15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36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1" grpId="0" animBg="1"/>
      <p:bldP spid="11" grpId="1" animBg="1"/>
      <p:bldP spid="1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436" y="747794"/>
            <a:ext cx="7375154" cy="454573"/>
          </a:xfrm>
        </p:spPr>
        <p:txBody>
          <a:bodyPr/>
          <a:lstStyle/>
          <a:p>
            <a:r>
              <a:rPr lang="en-US" dirty="0" smtClean="0"/>
              <a:t>Test Result page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223" y="5338575"/>
            <a:ext cx="3955788" cy="133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62114" y="4807670"/>
            <a:ext cx="2131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600" dirty="0" smtClean="0"/>
              <a:t>………………</a:t>
            </a:r>
            <a:endParaRPr lang="en-US" spc="6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4"/>
          <a:stretch/>
        </p:blipFill>
        <p:spPr bwMode="auto">
          <a:xfrm>
            <a:off x="191250" y="1299891"/>
            <a:ext cx="8845746" cy="3507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05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As a user I would like to </a:t>
            </a:r>
            <a:r>
              <a:rPr lang="en-US" b="1" dirty="0" smtClean="0"/>
              <a:t>find specialty by direction in a concrete district</a:t>
            </a:r>
          </a:p>
          <a:p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ETL download </a:t>
            </a:r>
            <a:r>
              <a:rPr lang="en-US" dirty="0" smtClean="0"/>
              <a:t>specialties, universities </a:t>
            </a:r>
            <a:r>
              <a:rPr lang="en-US" dirty="0"/>
              <a:t>and information about </a:t>
            </a:r>
            <a:r>
              <a:rPr lang="en-US" dirty="0" smtClean="0"/>
              <a:t>them;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procedures </a:t>
            </a:r>
            <a:r>
              <a:rPr lang="en-US" dirty="0"/>
              <a:t>for access on </a:t>
            </a:r>
            <a:r>
              <a:rPr lang="en-US" dirty="0" smtClean="0"/>
              <a:t>DB;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methods </a:t>
            </a:r>
            <a:r>
              <a:rPr lang="en-US" dirty="0"/>
              <a:t>on </a:t>
            </a:r>
            <a:r>
              <a:rPr lang="en-US" dirty="0" smtClean="0"/>
              <a:t>API: </a:t>
            </a:r>
            <a:r>
              <a:rPr lang="en-US" dirty="0" err="1" smtClean="0"/>
              <a:t>GetAllDistrict</a:t>
            </a:r>
            <a:r>
              <a:rPr lang="en-US" dirty="0" smtClean="0"/>
              <a:t>, </a:t>
            </a:r>
            <a:r>
              <a:rPr lang="en-US" dirty="0" err="1" smtClean="0"/>
              <a:t>GetSpecialtiesByDirection</a:t>
            </a:r>
            <a:r>
              <a:rPr lang="en-US" dirty="0" smtClean="0"/>
              <a:t>, </a:t>
            </a:r>
            <a:r>
              <a:rPr lang="en-US" dirty="0" err="1"/>
              <a:t>GetGeneralDirection</a:t>
            </a:r>
            <a:r>
              <a:rPr lang="en-US" dirty="0" smtClean="0"/>
              <a:t>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component </a:t>
            </a:r>
            <a:r>
              <a:rPr lang="en-US" dirty="0"/>
              <a:t>on 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0050"/>
            <a:ext cx="9144000" cy="4137950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Choose specialty by direction and district</a:t>
            </a:r>
            <a:endParaRPr lang="uk-UA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271859" y="6447934"/>
            <a:ext cx="772999" cy="157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8"/>
          <p:cNvGrpSpPr/>
          <p:nvPr/>
        </p:nvGrpSpPr>
        <p:grpSpPr>
          <a:xfrm>
            <a:off x="7141480" y="229522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271859" y="2837469"/>
            <a:ext cx="886120" cy="226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1892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6567"/>
            <a:ext cx="9144000" cy="299555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2967"/>
            <a:ext cx="9144000" cy="289503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2818614" y="961534"/>
            <a:ext cx="1159497" cy="235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2648930" y="4028936"/>
            <a:ext cx="1093511" cy="2885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4694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19" y="772998"/>
            <a:ext cx="5015484" cy="36338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1"/>
          <a:stretch/>
        </p:blipFill>
        <p:spPr>
          <a:xfrm>
            <a:off x="7032396" y="896002"/>
            <a:ext cx="2111604" cy="195043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531097" y="896002"/>
            <a:ext cx="2639506" cy="2450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6"/>
          <p:cNvSpPr/>
          <p:nvPr/>
        </p:nvSpPr>
        <p:spPr>
          <a:xfrm>
            <a:off x="2036618" y="2801126"/>
            <a:ext cx="2535382" cy="1979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8" name="Group 7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064" y="4017952"/>
            <a:ext cx="5706723" cy="2578677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4911364" y="5052460"/>
            <a:ext cx="3699476" cy="2359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Прямоугольник 13"/>
          <p:cNvSpPr/>
          <p:nvPr/>
        </p:nvSpPr>
        <p:spPr>
          <a:xfrm>
            <a:off x="4355147" y="5998946"/>
            <a:ext cx="942717" cy="1567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469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ListSpecialies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"/>
          <a:stretch/>
        </p:blipFill>
        <p:spPr>
          <a:xfrm>
            <a:off x="0" y="1538779"/>
            <a:ext cx="7513163" cy="531922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998483" y="2865749"/>
            <a:ext cx="3487918" cy="5750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6"/>
          <p:cNvSpPr/>
          <p:nvPr/>
        </p:nvSpPr>
        <p:spPr>
          <a:xfrm>
            <a:off x="2358271" y="4381255"/>
            <a:ext cx="2779337" cy="1791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2358271" y="4606565"/>
            <a:ext cx="5154892" cy="540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Прямоугольник 10"/>
          <p:cNvSpPr/>
          <p:nvPr/>
        </p:nvSpPr>
        <p:spPr>
          <a:xfrm>
            <a:off x="2358271" y="5521070"/>
            <a:ext cx="4080236" cy="5915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600" y="725569"/>
            <a:ext cx="1928027" cy="367315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5" name="Pentagon 4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52" y="782425"/>
            <a:ext cx="7895004" cy="604318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10351" y="914400"/>
            <a:ext cx="1250803" cy="2168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6152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8762"/>
            <a:ext cx="6096000" cy="2847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12" y="4619625"/>
            <a:ext cx="4695825" cy="2038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329" y="1169193"/>
            <a:ext cx="3495675" cy="19050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3302" y="742950"/>
            <a:ext cx="2536860" cy="436245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828639" y="1979802"/>
            <a:ext cx="2130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830037" y="1805031"/>
            <a:ext cx="2130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838426" y="3794620"/>
            <a:ext cx="2130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838426" y="4886587"/>
            <a:ext cx="2130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4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230199" y="773826"/>
            <a:ext cx="7375154" cy="454573"/>
          </a:xfrm>
        </p:spPr>
        <p:txBody>
          <a:bodyPr/>
          <a:lstStyle/>
          <a:p>
            <a:r>
              <a:rPr lang="en-US" sz="2400" dirty="0" smtClean="0"/>
              <a:t>Pagination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49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69" y="1228399"/>
            <a:ext cx="6769916" cy="490415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0199" y="773826"/>
            <a:ext cx="7375154" cy="454573"/>
          </a:xfrm>
        </p:spPr>
        <p:txBody>
          <a:bodyPr/>
          <a:lstStyle/>
          <a:p>
            <a:r>
              <a:rPr lang="en-US" sz="2400" dirty="0" smtClean="0"/>
              <a:t>Pagination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432807" y="5679348"/>
            <a:ext cx="3682767" cy="453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As a user I would like to </a:t>
            </a:r>
            <a:r>
              <a:rPr lang="en-US" b="1" dirty="0" smtClean="0"/>
              <a:t>find specialty by subjects in a concrete district</a:t>
            </a:r>
          </a:p>
          <a:p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ETL download </a:t>
            </a:r>
            <a:r>
              <a:rPr lang="en-US" dirty="0" smtClean="0"/>
              <a:t>specialties, universities </a:t>
            </a:r>
            <a:r>
              <a:rPr lang="en-US" dirty="0"/>
              <a:t>and information about </a:t>
            </a:r>
            <a:r>
              <a:rPr lang="en-US" dirty="0" smtClean="0"/>
              <a:t>them;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procedures </a:t>
            </a:r>
            <a:r>
              <a:rPr lang="en-US" dirty="0"/>
              <a:t>for access on </a:t>
            </a:r>
            <a:r>
              <a:rPr lang="en-US" dirty="0" smtClean="0"/>
              <a:t>DB;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methods </a:t>
            </a:r>
            <a:r>
              <a:rPr lang="en-US" dirty="0"/>
              <a:t>on </a:t>
            </a:r>
            <a:r>
              <a:rPr lang="en-US" dirty="0" smtClean="0"/>
              <a:t>API: </a:t>
            </a:r>
            <a:r>
              <a:rPr lang="en-US" dirty="0" err="1" smtClean="0"/>
              <a:t>GetAllDistrict</a:t>
            </a:r>
            <a:r>
              <a:rPr lang="en-US" dirty="0" smtClean="0"/>
              <a:t>, </a:t>
            </a:r>
            <a:r>
              <a:rPr lang="en-US" dirty="0" err="1" smtClean="0"/>
              <a:t>GetSpecialtiesBySubjects</a:t>
            </a:r>
            <a:r>
              <a:rPr lang="en-US" dirty="0" smtClean="0"/>
              <a:t>, </a:t>
            </a:r>
            <a:r>
              <a:rPr lang="en-US" dirty="0" err="1"/>
              <a:t>GetGeneralDirection</a:t>
            </a:r>
            <a:r>
              <a:rPr lang="en-US" dirty="0" smtClean="0"/>
              <a:t>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component </a:t>
            </a:r>
            <a:r>
              <a:rPr lang="en-US" dirty="0"/>
              <a:t>on 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7857"/>
            <a:ext cx="9144000" cy="4137950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Choose specialty by subjects and district</a:t>
            </a:r>
            <a:endParaRPr lang="uk-UA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089715" y="6437950"/>
            <a:ext cx="772999" cy="157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8"/>
          <p:cNvGrpSpPr/>
          <p:nvPr/>
        </p:nvGrpSpPr>
        <p:grpSpPr>
          <a:xfrm>
            <a:off x="7141480" y="229522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271859" y="2837469"/>
            <a:ext cx="886120" cy="226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7584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ідзаголовок 2"/>
          <p:cNvSpPr>
            <a:spLocks noGrp="1"/>
          </p:cNvSpPr>
          <p:nvPr>
            <p:ph type="subTitle" idx="1"/>
          </p:nvPr>
        </p:nvSpPr>
        <p:spPr>
          <a:xfrm>
            <a:off x="0" y="3100835"/>
            <a:ext cx="9144000" cy="454573"/>
          </a:xfrm>
        </p:spPr>
        <p:txBody>
          <a:bodyPr/>
          <a:lstStyle/>
          <a:p>
            <a:pPr algn="ctr"/>
            <a:r>
              <a:rPr lang="en-US" sz="3600" dirty="0" smtClean="0"/>
              <a:t>Analogues</a:t>
            </a:r>
            <a:endParaRPr lang="en-US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97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296" y="712393"/>
            <a:ext cx="2368704" cy="2167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88" y="2015705"/>
            <a:ext cx="4977043" cy="931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88" y="3467101"/>
            <a:ext cx="7001917" cy="280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Прямокутник 10"/>
          <p:cNvSpPr/>
          <p:nvPr/>
        </p:nvSpPr>
        <p:spPr>
          <a:xfrm>
            <a:off x="284086" y="1882066"/>
            <a:ext cx="5228945" cy="10650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Прямокутник 11"/>
          <p:cNvSpPr/>
          <p:nvPr/>
        </p:nvSpPr>
        <p:spPr>
          <a:xfrm>
            <a:off x="284086" y="3391270"/>
            <a:ext cx="7412854" cy="29651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8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9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1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4051" y="929220"/>
            <a:ext cx="7375154" cy="454573"/>
          </a:xfrm>
        </p:spPr>
        <p:txBody>
          <a:bodyPr/>
          <a:lstStyle/>
          <a:p>
            <a:r>
              <a:rPr lang="en-US" sz="2400" dirty="0" smtClean="0"/>
              <a:t>Choose specialty by subjects DAL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78975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893828" y="752354"/>
            <a:ext cx="2926080" cy="2987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954782"/>
            <a:ext cx="5728136" cy="52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4754" y="3841131"/>
            <a:ext cx="86582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8"/>
          <p:cNvGrpSpPr/>
          <p:nvPr/>
        </p:nvGrpSpPr>
        <p:grpSpPr>
          <a:xfrm>
            <a:off x="7141480" y="238949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12" name="Подзаголовок 2"/>
          <p:cNvSpPr txBox="1">
            <a:spLocks/>
          </p:cNvSpPr>
          <p:nvPr/>
        </p:nvSpPr>
        <p:spPr>
          <a:xfrm>
            <a:off x="184051" y="929220"/>
            <a:ext cx="7375154" cy="454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chemeClr val="accent1"/>
                </a:solidFill>
              </a:rPr>
              <a:t>Choose specialty by subjects API</a:t>
            </a:r>
            <a:endParaRPr lang="uk-UA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23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978667"/>
            <a:ext cx="46291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1440" y="3933463"/>
            <a:ext cx="7378700" cy="269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76702" y="909577"/>
            <a:ext cx="3233574" cy="3153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11" name="Подзаголовок 2"/>
          <p:cNvSpPr txBox="1">
            <a:spLocks/>
          </p:cNvSpPr>
          <p:nvPr/>
        </p:nvSpPr>
        <p:spPr>
          <a:xfrm>
            <a:off x="184051" y="929220"/>
            <a:ext cx="7375154" cy="454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Choose specialty by subjects REACT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404673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5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47"/>
          <a:stretch/>
        </p:blipFill>
        <p:spPr>
          <a:xfrm>
            <a:off x="233609" y="810792"/>
            <a:ext cx="7834039" cy="5496418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257486" y="914400"/>
            <a:ext cx="1250803" cy="2168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8156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8039"/>
            <a:ext cx="9144000" cy="342900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8455843" y="2494977"/>
            <a:ext cx="575035" cy="3519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58640" y="1491448"/>
            <a:ext cx="8626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As a user I would like to </a:t>
            </a:r>
            <a:r>
              <a:rPr lang="en-US" b="1" dirty="0" smtClean="0"/>
              <a:t>register, have my personal cabinet and save my favorite specialty there.</a:t>
            </a:r>
            <a:endParaRPr lang="en-US" b="1" dirty="0"/>
          </a:p>
        </p:txBody>
      </p:sp>
      <p:sp>
        <p:nvSpPr>
          <p:cNvPr id="12" name="Подзаголовок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Registration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0804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2144" y="740270"/>
            <a:ext cx="7375154" cy="454573"/>
          </a:xfrm>
        </p:spPr>
        <p:txBody>
          <a:bodyPr/>
          <a:lstStyle/>
          <a:p>
            <a:r>
              <a:rPr lang="en-US" sz="2400" dirty="0" smtClean="0"/>
              <a:t>Registration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861" y="723900"/>
            <a:ext cx="2438012" cy="42227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84" y="1715986"/>
            <a:ext cx="5716879" cy="5220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84" y="3023400"/>
            <a:ext cx="5924208" cy="12298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5952" y="4311941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04" y="4950008"/>
            <a:ext cx="4525286" cy="1398464"/>
          </a:xfrm>
          <a:prstGeom prst="rect">
            <a:avLst/>
          </a:prstGeom>
        </p:spPr>
      </p:pic>
      <p:grpSp>
        <p:nvGrpSpPr>
          <p:cNvPr id="10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1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56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28" y="1811061"/>
            <a:ext cx="7229475" cy="3419475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72144" y="740270"/>
            <a:ext cx="7375154" cy="454573"/>
          </a:xfrm>
        </p:spPr>
        <p:txBody>
          <a:bodyPr/>
          <a:lstStyle/>
          <a:p>
            <a:r>
              <a:rPr lang="en-US" sz="2400" dirty="0" smtClean="0"/>
              <a:t>Registration</a:t>
            </a:r>
            <a:endParaRPr lang="en-US" sz="2400" dirty="0"/>
          </a:p>
        </p:txBody>
      </p:sp>
      <p:grpSp>
        <p:nvGrpSpPr>
          <p:cNvPr id="7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8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10" name="Picture 3"/>
          <p:cNvPicPr>
            <a:picLocks noChangeAspect="1"/>
          </p:cNvPicPr>
          <p:nvPr/>
        </p:nvPicPr>
        <p:blipFill rotWithShape="1">
          <a:blip r:embed="rId3"/>
          <a:srcRect t="18576"/>
          <a:stretch/>
        </p:blipFill>
        <p:spPr>
          <a:xfrm>
            <a:off x="6705988" y="740270"/>
            <a:ext cx="2438012" cy="343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1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2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14" name="Подзаголовок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04" y="1796255"/>
            <a:ext cx="3162574" cy="418374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583" y="1758547"/>
            <a:ext cx="3116850" cy="3894157"/>
          </a:xfrm>
          <a:prstGeom prst="rect">
            <a:avLst/>
          </a:prstGeom>
        </p:spPr>
      </p:pic>
      <p:cxnSp>
        <p:nvCxnSpPr>
          <p:cNvPr id="10" name="Прямая со стрелкой 9"/>
          <p:cNvCxnSpPr/>
          <p:nvPr/>
        </p:nvCxnSpPr>
        <p:spPr>
          <a:xfrm>
            <a:off x="3920512" y="3911086"/>
            <a:ext cx="141402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41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Email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8" t="23477" r="17192" b="25043"/>
          <a:stretch/>
        </p:blipFill>
        <p:spPr bwMode="auto">
          <a:xfrm>
            <a:off x="0" y="1604074"/>
            <a:ext cx="9147723" cy="4404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88</a:t>
            </a:fld>
            <a:endParaRPr lang="en-US" dirty="0"/>
          </a:p>
        </p:txBody>
      </p:sp>
      <p:grpSp>
        <p:nvGrpSpPr>
          <p:cNvPr id="8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3748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Method on BL to send email 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991" y="892667"/>
            <a:ext cx="2460067" cy="11808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80" y="2125015"/>
            <a:ext cx="6999883" cy="4569987"/>
          </a:xfrm>
          <a:prstGeom prst="rect">
            <a:avLst/>
          </a:prstGeom>
        </p:spPr>
      </p:pic>
      <p:sp>
        <p:nvSpPr>
          <p:cNvPr id="6" name="Прямокутник 5"/>
          <p:cNvSpPr/>
          <p:nvPr/>
        </p:nvSpPr>
        <p:spPr>
          <a:xfrm>
            <a:off x="579550" y="5872766"/>
            <a:ext cx="2228044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Прямокутник 6"/>
          <p:cNvSpPr/>
          <p:nvPr/>
        </p:nvSpPr>
        <p:spPr>
          <a:xfrm>
            <a:off x="888641" y="5512157"/>
            <a:ext cx="5821252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кутник 7"/>
          <p:cNvSpPr/>
          <p:nvPr/>
        </p:nvSpPr>
        <p:spPr>
          <a:xfrm>
            <a:off x="590282" y="4775915"/>
            <a:ext cx="5166574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89</a:t>
            </a:fld>
            <a:endParaRPr lang="en-US" dirty="0"/>
          </a:p>
        </p:txBody>
      </p:sp>
      <p:grpSp>
        <p:nvGrpSpPr>
          <p:cNvPr id="15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6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9610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96" y="1970843"/>
            <a:ext cx="7989027" cy="414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Підзаголовок 7"/>
          <p:cNvSpPr>
            <a:spLocks noGrp="1"/>
          </p:cNvSpPr>
          <p:nvPr>
            <p:ph type="subTitle" idx="1"/>
          </p:nvPr>
        </p:nvSpPr>
        <p:spPr>
          <a:xfrm>
            <a:off x="804086" y="1103359"/>
            <a:ext cx="7375154" cy="454573"/>
          </a:xfrm>
        </p:spPr>
        <p:txBody>
          <a:bodyPr/>
          <a:lstStyle/>
          <a:p>
            <a:pPr algn="ctr"/>
            <a:r>
              <a:rPr lang="en-US" dirty="0" smtClean="0"/>
              <a:t>Vstup.info</a:t>
            </a:r>
            <a:endParaRPr lang="uk-UA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49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Registration API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00" y="1573505"/>
            <a:ext cx="8546744" cy="530101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426" y="1057742"/>
            <a:ext cx="2741919" cy="1080150"/>
          </a:xfrm>
          <a:prstGeom prst="rect">
            <a:avLst/>
          </a:prstGeom>
        </p:spPr>
      </p:pic>
      <p:sp>
        <p:nvSpPr>
          <p:cNvPr id="7" name="Прямокутник 6"/>
          <p:cNvSpPr/>
          <p:nvPr/>
        </p:nvSpPr>
        <p:spPr>
          <a:xfrm>
            <a:off x="566670" y="2331076"/>
            <a:ext cx="7160654" cy="2704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кутник 7"/>
          <p:cNvSpPr/>
          <p:nvPr/>
        </p:nvSpPr>
        <p:spPr>
          <a:xfrm>
            <a:off x="837127" y="2987898"/>
            <a:ext cx="8023538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Прямокутник 8"/>
          <p:cNvSpPr/>
          <p:nvPr/>
        </p:nvSpPr>
        <p:spPr>
          <a:xfrm>
            <a:off x="850372" y="4299396"/>
            <a:ext cx="5447397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69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Confirm email API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10" y="1864618"/>
            <a:ext cx="8257504" cy="383704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426" y="1057742"/>
            <a:ext cx="2741919" cy="1080150"/>
          </a:xfrm>
          <a:prstGeom prst="rect">
            <a:avLst/>
          </a:prstGeom>
        </p:spPr>
      </p:pic>
      <p:cxnSp>
        <p:nvCxnSpPr>
          <p:cNvPr id="9" name="Пряма сполучна лінія 8"/>
          <p:cNvCxnSpPr/>
          <p:nvPr/>
        </p:nvCxnSpPr>
        <p:spPr>
          <a:xfrm>
            <a:off x="643944" y="4056845"/>
            <a:ext cx="76242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91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3126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9903"/>
            <a:ext cx="9144000" cy="2211294"/>
          </a:xfrm>
          <a:prstGeom prst="rect">
            <a:avLst/>
          </a:prstGeom>
        </p:spPr>
      </p:pic>
      <p:grpSp>
        <p:nvGrpSpPr>
          <p:cNvPr id="12" name="Group 8"/>
          <p:cNvGrpSpPr/>
          <p:nvPr/>
        </p:nvGrpSpPr>
        <p:grpSpPr>
          <a:xfrm>
            <a:off x="7141480" y="257803"/>
            <a:ext cx="1757384" cy="369332"/>
            <a:chOff x="7192651" y="1307102"/>
            <a:chExt cx="1757384" cy="369332"/>
          </a:xfrm>
        </p:grpSpPr>
        <p:sp>
          <p:nvSpPr>
            <p:cNvPr id="13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15" name="Прямоугольник 14"/>
          <p:cNvSpPr/>
          <p:nvPr/>
        </p:nvSpPr>
        <p:spPr>
          <a:xfrm>
            <a:off x="8153640" y="1726841"/>
            <a:ext cx="368191" cy="350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42465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52" y="1739222"/>
            <a:ext cx="8012783" cy="3525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 API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263192" y="2686639"/>
            <a:ext cx="7686843" cy="1508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38568" y="3129699"/>
            <a:ext cx="7341481" cy="7447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4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  <p:bldP spid="4" grpId="1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17" y="1627463"/>
            <a:ext cx="8842388" cy="42304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776" y="4378222"/>
            <a:ext cx="3061327" cy="20484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6" name="Group 8"/>
          <p:cNvGrpSpPr/>
          <p:nvPr/>
        </p:nvGrpSpPr>
        <p:grpSpPr>
          <a:xfrm>
            <a:off x="7141480" y="257803"/>
            <a:ext cx="1757384" cy="369332"/>
            <a:chOff x="7192651" y="1307102"/>
            <a:chExt cx="1757384" cy="369332"/>
          </a:xfrm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94</a:t>
            </a:fld>
            <a:endParaRPr lang="en-US" dirty="0"/>
          </a:p>
        </p:txBody>
      </p:sp>
      <p:pic>
        <p:nvPicPr>
          <p:cNvPr id="9" name="Picture 6"/>
          <p:cNvPicPr>
            <a:picLocks noChangeAspect="1"/>
          </p:cNvPicPr>
          <p:nvPr/>
        </p:nvPicPr>
        <p:blipFill rotWithShape="1">
          <a:blip r:embed="rId4"/>
          <a:srcRect t="24454"/>
          <a:stretch/>
        </p:blipFill>
        <p:spPr>
          <a:xfrm>
            <a:off x="7026374" y="777208"/>
            <a:ext cx="2106826" cy="2110532"/>
          </a:xfrm>
          <a:prstGeom prst="rect">
            <a:avLst/>
          </a:prstGeom>
        </p:spPr>
      </p:pic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 React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5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29" y="1693864"/>
            <a:ext cx="6235554" cy="49449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174" y="740270"/>
            <a:ext cx="2106826" cy="27937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87229" y="1673385"/>
            <a:ext cx="6208458" cy="21184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80238" y="3889479"/>
            <a:ext cx="6208458" cy="27288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2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14" name="Подзаголовок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 React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82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75" y="1809946"/>
            <a:ext cx="8833895" cy="45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020172" y="1846884"/>
            <a:ext cx="923788" cy="245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Cabinet</a:t>
            </a:r>
          </a:p>
        </p:txBody>
      </p:sp>
    </p:spTree>
    <p:extLst>
      <p:ext uri="{BB962C8B-B14F-4D97-AF65-F5344CB8AC3E}">
        <p14:creationId xmlns:p14="http://schemas.microsoft.com/office/powerpoint/2010/main" val="195334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015" y="861170"/>
            <a:ext cx="3419475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72" y="3493394"/>
            <a:ext cx="7874000" cy="315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35390" y="3530851"/>
            <a:ext cx="7695446" cy="31506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8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DAL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57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171373"/>
            <a:ext cx="58864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575" y="794721"/>
            <a:ext cx="2374198" cy="2451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73" y="4428940"/>
            <a:ext cx="8496300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Прямокутник 6"/>
          <p:cNvSpPr/>
          <p:nvPr/>
        </p:nvSpPr>
        <p:spPr>
          <a:xfrm>
            <a:off x="323850" y="2029330"/>
            <a:ext cx="5819498" cy="14660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Прямокутник 7"/>
          <p:cNvSpPr/>
          <p:nvPr/>
        </p:nvSpPr>
        <p:spPr>
          <a:xfrm>
            <a:off x="290338" y="4350058"/>
            <a:ext cx="8575435" cy="12339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12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91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38" y="2540152"/>
            <a:ext cx="8299846" cy="3345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8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React</a:t>
            </a:r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653" y="718301"/>
            <a:ext cx="2552921" cy="31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27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Slides Brand Panel">
  <a:themeElements>
    <a:clrScheme name="SoftServe Color Scheme">
      <a:dk1>
        <a:srgbClr val="13151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BED62F"/>
      </a:accent3>
      <a:accent4>
        <a:srgbClr val="CBCECE"/>
      </a:accent4>
      <a:accent5>
        <a:srgbClr val="515D65"/>
      </a:accent5>
      <a:accent6>
        <a:srgbClr val="FFFFF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 Slides with Logo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hapter Slides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3912</TotalTime>
  <Words>1041</Words>
  <Application>Microsoft Office PowerPoint</Application>
  <PresentationFormat>On-screen Show (4:3)</PresentationFormat>
  <Paragraphs>391</Paragraphs>
  <Slides>115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115</vt:i4>
      </vt:variant>
    </vt:vector>
  </HeadingPairs>
  <TitlesOfParts>
    <vt:vector size="121" baseType="lpstr">
      <vt:lpstr>Arial</vt:lpstr>
      <vt:lpstr>Calibri</vt:lpstr>
      <vt:lpstr>Tahoma</vt:lpstr>
      <vt:lpstr>Title Slides Brand Panel</vt:lpstr>
      <vt:lpstr>Blank Slides with Logo</vt:lpstr>
      <vt:lpstr>Chapter Slides</vt:lpstr>
      <vt:lpstr>Educational Program Advisor  Lv-273.NET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Nastia</dc:creator>
  <cp:lastModifiedBy>Пользователь Windows</cp:lastModifiedBy>
  <cp:revision>421</cp:revision>
  <dcterms:created xsi:type="dcterms:W3CDTF">2015-09-10T13:48:25Z</dcterms:created>
  <dcterms:modified xsi:type="dcterms:W3CDTF">2017-12-26T09:39:57Z</dcterms:modified>
</cp:coreProperties>
</file>